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handoutMasterIdLst>
    <p:handoutMasterId r:id="rId28"/>
  </p:handoutMasterIdLst>
  <p:sldIdLst>
    <p:sldId id="321" r:id="rId2"/>
    <p:sldId id="258" r:id="rId3"/>
    <p:sldId id="308" r:id="rId4"/>
    <p:sldId id="323" r:id="rId5"/>
    <p:sldId id="324" r:id="rId6"/>
    <p:sldId id="326" r:id="rId7"/>
    <p:sldId id="301" r:id="rId8"/>
    <p:sldId id="281" r:id="rId9"/>
    <p:sldId id="309" r:id="rId10"/>
    <p:sldId id="283" r:id="rId11"/>
    <p:sldId id="290" r:id="rId12"/>
    <p:sldId id="286" r:id="rId13"/>
    <p:sldId id="328" r:id="rId14"/>
    <p:sldId id="329" r:id="rId15"/>
    <p:sldId id="327" r:id="rId16"/>
    <p:sldId id="289" r:id="rId17"/>
    <p:sldId id="294" r:id="rId18"/>
    <p:sldId id="295" r:id="rId19"/>
    <p:sldId id="296" r:id="rId20"/>
    <p:sldId id="312" r:id="rId21"/>
    <p:sldId id="293" r:id="rId22"/>
    <p:sldId id="299" r:id="rId23"/>
    <p:sldId id="313" r:id="rId24"/>
    <p:sldId id="300" r:id="rId25"/>
    <p:sldId id="316" r:id="rId26"/>
  </p:sldIdLst>
  <p:sldSz cx="9906000" cy="6858000" type="A4"/>
  <p:notesSz cx="9866313" cy="673576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AFAFA"/>
    <a:srgbClr val="C2E49C"/>
    <a:srgbClr val="1B47A9"/>
    <a:srgbClr val="C0F6F5"/>
    <a:srgbClr val="E4FCE0"/>
    <a:srgbClr val="ECFDDF"/>
    <a:srgbClr val="808080"/>
    <a:srgbClr val="333333"/>
    <a:srgbClr val="0F2861"/>
    <a:srgbClr val="6CEBF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444" autoAdjust="0"/>
    <p:restoredTop sz="91375" autoAdjust="0"/>
  </p:normalViewPr>
  <p:slideViewPr>
    <p:cSldViewPr>
      <p:cViewPr>
        <p:scale>
          <a:sx n="66" d="100"/>
          <a:sy n="66" d="100"/>
        </p:scale>
        <p:origin x="2016" y="1050"/>
      </p:cViewPr>
      <p:guideLst>
        <p:guide orient="horz" pos="2160"/>
        <p:guide pos="3120"/>
      </p:guideLst>
    </p:cSldViewPr>
  </p:slideViewPr>
  <p:notesTextViewPr>
    <p:cViewPr>
      <p:scale>
        <a:sx n="150" d="100"/>
        <a:sy n="15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5" y="0"/>
            <a:ext cx="4275402" cy="336788"/>
          </a:xfrm>
          <a:prstGeom prst="rect">
            <a:avLst/>
          </a:prstGeom>
        </p:spPr>
        <p:txBody>
          <a:bodyPr vert="horz" lIns="90735" tIns="45368" rIns="90735" bIns="45368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5588632" y="0"/>
            <a:ext cx="4275402" cy="336788"/>
          </a:xfrm>
          <a:prstGeom prst="rect">
            <a:avLst/>
          </a:prstGeom>
        </p:spPr>
        <p:txBody>
          <a:bodyPr vert="horz" lIns="90735" tIns="45368" rIns="90735" bIns="45368" rtlCol="0"/>
          <a:lstStyle>
            <a:lvl1pPr algn="r">
              <a:defRPr sz="1200"/>
            </a:lvl1pPr>
          </a:lstStyle>
          <a:p>
            <a:fld id="{0018087C-42D3-40DA-BF17-4CCDB299B32C}" type="datetimeFigureOut">
              <a:rPr lang="ko-KR" altLang="en-US" smtClean="0"/>
              <a:t>2021-10-25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5" y="6397807"/>
            <a:ext cx="4275402" cy="336788"/>
          </a:xfrm>
          <a:prstGeom prst="rect">
            <a:avLst/>
          </a:prstGeom>
        </p:spPr>
        <p:txBody>
          <a:bodyPr vert="horz" lIns="90735" tIns="45368" rIns="90735" bIns="45368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5588632" y="6397807"/>
            <a:ext cx="4275402" cy="336788"/>
          </a:xfrm>
          <a:prstGeom prst="rect">
            <a:avLst/>
          </a:prstGeom>
        </p:spPr>
        <p:txBody>
          <a:bodyPr vert="horz" lIns="90735" tIns="45368" rIns="90735" bIns="45368" rtlCol="0" anchor="b"/>
          <a:lstStyle>
            <a:lvl1pPr algn="r">
              <a:defRPr sz="1200"/>
            </a:lvl1pPr>
          </a:lstStyle>
          <a:p>
            <a:fld id="{4049C531-F436-4F8A-9315-C52E767FCB9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1835397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5" y="0"/>
            <a:ext cx="4275402" cy="336788"/>
          </a:xfrm>
          <a:prstGeom prst="rect">
            <a:avLst/>
          </a:prstGeom>
        </p:spPr>
        <p:txBody>
          <a:bodyPr vert="horz" lIns="90735" tIns="45368" rIns="90735" bIns="45368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5588632" y="0"/>
            <a:ext cx="4275402" cy="336788"/>
          </a:xfrm>
          <a:prstGeom prst="rect">
            <a:avLst/>
          </a:prstGeom>
        </p:spPr>
        <p:txBody>
          <a:bodyPr vert="horz" lIns="90735" tIns="45368" rIns="90735" bIns="45368" rtlCol="0"/>
          <a:lstStyle>
            <a:lvl1pPr algn="r">
              <a:defRPr sz="1200"/>
            </a:lvl1pPr>
          </a:lstStyle>
          <a:p>
            <a:fld id="{F1B674B8-FF76-4814-BA82-99F893F9E591}" type="datetimeFigureOut">
              <a:rPr lang="ko-KR" altLang="en-US" smtClean="0"/>
              <a:t>2021-10-25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3108325" y="504825"/>
            <a:ext cx="3649663" cy="25257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735" tIns="45368" rIns="90735" bIns="45368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986632" y="3199490"/>
            <a:ext cx="7893050" cy="3031094"/>
          </a:xfrm>
          <a:prstGeom prst="rect">
            <a:avLst/>
          </a:prstGeom>
        </p:spPr>
        <p:txBody>
          <a:bodyPr vert="horz" lIns="90735" tIns="45368" rIns="90735" bIns="45368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5" y="6397807"/>
            <a:ext cx="4275402" cy="336788"/>
          </a:xfrm>
          <a:prstGeom prst="rect">
            <a:avLst/>
          </a:prstGeom>
        </p:spPr>
        <p:txBody>
          <a:bodyPr vert="horz" lIns="90735" tIns="45368" rIns="90735" bIns="45368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5588632" y="6397807"/>
            <a:ext cx="4275402" cy="336788"/>
          </a:xfrm>
          <a:prstGeom prst="rect">
            <a:avLst/>
          </a:prstGeom>
        </p:spPr>
        <p:txBody>
          <a:bodyPr vert="horz" lIns="90735" tIns="45368" rIns="90735" bIns="45368" rtlCol="0" anchor="b"/>
          <a:lstStyle>
            <a:lvl1pPr algn="r">
              <a:defRPr sz="1200"/>
            </a:lvl1pPr>
          </a:lstStyle>
          <a:p>
            <a:fld id="{2058D7A2-EA4D-4A93-A2EC-8A12BCBA4CF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436411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58D7A2-EA4D-4A93-A2EC-8A12BCBA4CF6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113660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58D7A2-EA4D-4A93-A2EC-8A12BCBA4CF6}" type="slidenum">
              <a:rPr lang="ko-KR" altLang="en-US" smtClean="0"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3246330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58D7A2-EA4D-4A93-A2EC-8A12BCBA4CF6}" type="slidenum">
              <a:rPr lang="ko-KR" altLang="en-US" smtClean="0"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9188675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58D7A2-EA4D-4A93-A2EC-8A12BCBA4CF6}" type="slidenum">
              <a:rPr lang="ko-KR" altLang="en-US" smtClean="0"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1072591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58D7A2-EA4D-4A93-A2EC-8A12BCBA4CF6}" type="slidenum">
              <a:rPr lang="ko-KR" altLang="en-US" smtClean="0"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7392062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58D7A2-EA4D-4A93-A2EC-8A12BCBA4CF6}" type="slidenum">
              <a:rPr lang="ko-KR" altLang="en-US" smtClean="0"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823548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58D7A2-EA4D-4A93-A2EC-8A12BCBA4CF6}" type="slidenum">
              <a:rPr lang="ko-KR" altLang="en-US" smtClean="0"/>
              <a:t>10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18235486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58D7A2-EA4D-4A93-A2EC-8A12BCBA4CF6}" type="slidenum">
              <a:rPr lang="ko-KR" altLang="en-US" smtClean="0"/>
              <a:t>11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8235486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58D7A2-EA4D-4A93-A2EC-8A12BCBA4CF6}" type="slidenum">
              <a:rPr lang="ko-KR" altLang="en-US" smtClean="0"/>
              <a:t>12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8235486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58D7A2-EA4D-4A93-A2EC-8A12BCBA4CF6}" type="slidenum">
              <a:rPr lang="ko-KR" altLang="en-US" smtClean="0"/>
              <a:t>13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373965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58D7A2-EA4D-4A93-A2EC-8A12BCBA4CF6}" type="slidenum">
              <a:rPr lang="ko-KR" altLang="en-US" smtClean="0"/>
              <a:t>14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0264305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58D7A2-EA4D-4A93-A2EC-8A12BCBA4CF6}" type="slidenum">
              <a:rPr lang="ko-KR" altLang="en-US" smtClean="0"/>
              <a:t>16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8235486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58D7A2-EA4D-4A93-A2EC-8A12BCBA4CF6}" type="slidenum">
              <a:rPr lang="ko-KR" altLang="en-US" smtClean="0"/>
              <a:t>17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8235486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58D7A2-EA4D-4A93-A2EC-8A12BCBA4CF6}" type="slidenum">
              <a:rPr lang="ko-KR" altLang="en-US" smtClean="0"/>
              <a:t>18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8235486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58D7A2-EA4D-4A93-A2EC-8A12BCBA4CF6}" type="slidenum">
              <a:rPr lang="ko-KR" altLang="en-US" smtClean="0"/>
              <a:t>19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8235486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58D7A2-EA4D-4A93-A2EC-8A12BCBA4CF6}" type="slidenum">
              <a:rPr lang="ko-KR" altLang="en-US" smtClean="0"/>
              <a:t>21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8235486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58D7A2-EA4D-4A93-A2EC-8A12BCBA4CF6}" type="slidenum">
              <a:rPr lang="ko-KR" altLang="en-US" smtClean="0"/>
              <a:t>22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8235486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58D7A2-EA4D-4A93-A2EC-8A12BCBA4CF6}" type="slidenum">
              <a:rPr lang="ko-KR" altLang="en-US" smtClean="0"/>
              <a:t>23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8235486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58D7A2-EA4D-4A93-A2EC-8A12BCBA4CF6}" type="slidenum">
              <a:rPr lang="ko-KR" altLang="en-US" smtClean="0"/>
              <a:t>24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8235486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58D7A2-EA4D-4A93-A2EC-8A12BCBA4CF6}" type="slidenum">
              <a:rPr lang="ko-KR" altLang="en-US" smtClean="0"/>
              <a:t>25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113660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C49D8C-062D-49A4-A621-68254D5FA50A}" type="datetimeFigureOut">
              <a:rPr lang="ko-KR" altLang="en-US" smtClean="0"/>
              <a:t>2021-10-25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045C01-F4B6-42DF-BC90-7951AEA7889B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6559485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C49D8C-062D-49A4-A621-68254D5FA50A}" type="datetimeFigureOut">
              <a:rPr lang="ko-KR" altLang="en-US" smtClean="0"/>
              <a:t>2021-10-25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045C01-F4B6-42DF-BC90-7951AEA7889B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1616647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C49D8C-062D-49A4-A621-68254D5FA50A}" type="datetimeFigureOut">
              <a:rPr lang="ko-KR" altLang="en-US" smtClean="0"/>
              <a:t>2021-10-25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045C01-F4B6-42DF-BC90-7951AEA7889B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2801347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9530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03555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C49D8C-062D-49A4-A621-68254D5FA50A}" type="datetimeFigureOut">
              <a:rPr lang="ko-KR" altLang="en-US" smtClean="0"/>
              <a:t>2021-10-25</a:t>
            </a:fld>
            <a:endParaRPr lang="ko-KR" altLang="en-US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045C01-F4B6-42DF-BC90-7951AEA7889B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4055131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C49D8C-062D-49A4-A621-68254D5FA50A}" type="datetimeFigureOut">
              <a:rPr lang="ko-KR" altLang="en-US" smtClean="0"/>
              <a:t>2021-10-25</a:t>
            </a:fld>
            <a:endParaRPr lang="ko-KR" altLang="en-US" dirty="0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045C01-F4B6-42DF-BC90-7951AEA7889B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9866927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C49D8C-062D-49A4-A621-68254D5FA50A}" type="datetimeFigureOut">
              <a:rPr lang="ko-KR" altLang="en-US" smtClean="0"/>
              <a:t>2021-10-25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045C01-F4B6-42DF-BC90-7951AEA7889B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8194791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C49D8C-062D-49A4-A621-68254D5FA50A}" type="datetimeFigureOut">
              <a:rPr lang="ko-KR" altLang="en-US" smtClean="0"/>
              <a:t>2021-10-25</a:t>
            </a:fld>
            <a:endParaRPr lang="ko-KR" altLang="en-US" dirty="0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045C01-F4B6-42DF-BC90-7951AEA7889B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6447437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C49D8C-062D-49A4-A621-68254D5FA50A}" type="datetimeFigureOut">
              <a:rPr lang="ko-KR" altLang="en-US" smtClean="0"/>
              <a:t>2021-10-25</a:t>
            </a:fld>
            <a:endParaRPr lang="ko-KR" altLang="en-US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045C01-F4B6-42DF-BC90-7951AEA7889B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8126754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 dirty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C49D8C-062D-49A4-A621-68254D5FA50A}" type="datetimeFigureOut">
              <a:rPr lang="ko-KR" altLang="en-US" smtClean="0"/>
              <a:t>2021-10-25</a:t>
            </a:fld>
            <a:endParaRPr lang="ko-KR" altLang="en-US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045C01-F4B6-42DF-BC90-7951AEA7889B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567884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C49D8C-062D-49A4-A621-68254D5FA50A}" type="datetimeFigureOut">
              <a:rPr lang="ko-KR" altLang="en-US" smtClean="0"/>
              <a:t>2021-10-25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045C01-F4B6-42DF-BC90-7951AEA7889B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9336650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7181850" y="274639"/>
            <a:ext cx="2228850" cy="585152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95300" y="274639"/>
            <a:ext cx="6521450" cy="585152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C49D8C-062D-49A4-A621-68254D5FA50A}" type="datetimeFigureOut">
              <a:rPr lang="ko-KR" altLang="en-US" smtClean="0"/>
              <a:t>2021-10-25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045C01-F4B6-42DF-BC90-7951AEA7889B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4855012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C49D8C-062D-49A4-A621-68254D5FA50A}" type="datetimeFigureOut">
              <a:rPr lang="ko-KR" altLang="en-US" smtClean="0"/>
              <a:t>2021-10-25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045C01-F4B6-42DF-BC90-7951AEA7889B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3459226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7" Type="http://schemas.microsoft.com/office/2007/relationships/hdphoto" Target="../media/hdphoto2.wdp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4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jpg"/><Relationship Id="rId4" Type="http://schemas.openxmlformats.org/officeDocument/2006/relationships/image" Target="../media/image25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jp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2.png"/><Relationship Id="rId4" Type="http://schemas.openxmlformats.org/officeDocument/2006/relationships/image" Target="../media/image3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2.png"/><Relationship Id="rId4" Type="http://schemas.openxmlformats.org/officeDocument/2006/relationships/image" Target="../media/image30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37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2E49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직사각형 20"/>
          <p:cNvSpPr/>
          <p:nvPr/>
        </p:nvSpPr>
        <p:spPr>
          <a:xfrm>
            <a:off x="272480" y="185826"/>
            <a:ext cx="9361040" cy="6480720"/>
          </a:xfrm>
          <a:prstGeom prst="rect">
            <a:avLst/>
          </a:prstGeom>
          <a:pattFill prst="dotGrid">
            <a:fgClr>
              <a:schemeClr val="accent3">
                <a:lumMod val="20000"/>
                <a:lumOff val="80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250000"/>
              </a:lnSpc>
            </a:pPr>
            <a:endParaRPr lang="ko-KR" altLang="en-US" dirty="0"/>
          </a:p>
        </p:txBody>
      </p:sp>
      <p:cxnSp>
        <p:nvCxnSpPr>
          <p:cNvPr id="23" name="직선 연결선 22"/>
          <p:cNvCxnSpPr/>
          <p:nvPr/>
        </p:nvCxnSpPr>
        <p:spPr>
          <a:xfrm>
            <a:off x="1640632" y="3429000"/>
            <a:ext cx="6624736" cy="0"/>
          </a:xfrm>
          <a:prstGeom prst="line">
            <a:avLst/>
          </a:prstGeom>
          <a:ln w="15875">
            <a:solidFill>
              <a:srgbClr val="28BEC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직사각형 24"/>
          <p:cNvSpPr/>
          <p:nvPr/>
        </p:nvSpPr>
        <p:spPr>
          <a:xfrm>
            <a:off x="1640632" y="4005064"/>
            <a:ext cx="6624736" cy="504056"/>
          </a:xfrm>
          <a:prstGeom prst="rect">
            <a:avLst/>
          </a:prstGeom>
          <a:solidFill>
            <a:srgbClr val="ECFD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altLang="ko-KR" sz="2400" b="1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2021</a:t>
            </a:r>
            <a:r>
              <a:rPr lang="ko-KR" altLang="en-US" sz="2400" b="1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년 </a:t>
            </a:r>
            <a:r>
              <a:rPr lang="en-US" altLang="ko-KR" sz="2400" b="1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11</a:t>
            </a:r>
            <a:r>
              <a:rPr lang="ko-KR" altLang="en-US" sz="2400" b="1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월 </a:t>
            </a:r>
            <a:r>
              <a:rPr lang="en-US" altLang="ko-KR" b="1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b="1" dirty="0" smtClean="0">
                <a:solidFill>
                  <a:schemeClr val="tx1"/>
                </a:solidFill>
              </a:rPr>
              <a:t>ver. 3.0</a:t>
            </a:r>
            <a:r>
              <a:rPr lang="en-US" altLang="ko-KR" b="1" dirty="0" smtClean="0">
                <a:solidFill>
                  <a:schemeClr val="tx1"/>
                </a:solidFill>
              </a:rPr>
              <a:t>.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pic>
        <p:nvPicPr>
          <p:cNvPr id="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613" b="100000" l="1099" r="100000">
                        <a14:foregroundMark x1="15934" y1="55242" x2="15934" y2="55242"/>
                        <a14:foregroundMark x1="30769" y1="58871" x2="30769" y2="58871"/>
                        <a14:foregroundMark x1="41758" y1="60081" x2="41758" y2="60081"/>
                        <a14:foregroundMark x1="93956" y1="52823" x2="93956" y2="52823"/>
                        <a14:foregroundMark x1="90110" y1="58871" x2="90110" y2="58871"/>
                        <a14:foregroundMark x1="60440" y1="65323" x2="60440" y2="65323"/>
                        <a14:foregroundMark x1="64286" y1="68145" x2="64286" y2="68145"/>
                        <a14:foregroundMark x1="62637" y1="60887" x2="62637" y2="60887"/>
                        <a14:foregroundMark x1="66484" y1="60887" x2="66484" y2="60887"/>
                        <a14:foregroundMark x1="69780" y1="61290" x2="69780" y2="61290"/>
                        <a14:foregroundMark x1="72527" y1="65323" x2="72527" y2="65323"/>
                        <a14:foregroundMark x1="53846" y1="63710" x2="53846" y2="63710"/>
                        <a14:foregroundMark x1="66484" y1="35887" x2="66484" y2="35887"/>
                        <a14:foregroundMark x1="63736" y1="39113" x2="63736" y2="39113"/>
                        <a14:foregroundMark x1="68681" y1="43952" x2="68681" y2="43952"/>
                        <a14:foregroundMark x1="57692" y1="19758" x2="57692" y2="19758"/>
                        <a14:foregroundMark x1="73077" y1="18548" x2="73077" y2="18548"/>
                        <a14:foregroundMark x1="56593" y1="40323" x2="56593" y2="40323"/>
                        <a14:foregroundMark x1="73626" y1="40323" x2="73626" y2="40323"/>
                        <a14:foregroundMark x1="56593" y1="32661" x2="56593" y2="32661"/>
                        <a14:foregroundMark x1="63187" y1="37903" x2="63187" y2="37903"/>
                        <a14:foregroundMark x1="57692" y1="67742" x2="57692" y2="67742"/>
                        <a14:backgroundMark x1="66484" y1="12903" x2="66484" y2="12903"/>
                      </a14:backgroundRemoval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7619411" y="3777006"/>
            <a:ext cx="1733550" cy="236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57418" r="17808" b="5255"/>
          <a:stretch/>
        </p:blipFill>
        <p:spPr bwMode="auto">
          <a:xfrm>
            <a:off x="488504" y="3911116"/>
            <a:ext cx="1677491" cy="2254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215143" y="2926105"/>
            <a:ext cx="748883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200" b="1" dirty="0">
                <a:solidFill>
                  <a:srgbClr val="1B47A9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“ </a:t>
            </a:r>
            <a:r>
              <a:rPr lang="ko-KR" altLang="en-US" sz="2200" b="1" dirty="0">
                <a:solidFill>
                  <a:srgbClr val="1B47A9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이것만 보자</a:t>
            </a:r>
            <a:r>
              <a:rPr lang="en-US" altLang="ko-KR" sz="2200" b="1" dirty="0">
                <a:solidFill>
                  <a:srgbClr val="1B47A9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! </a:t>
            </a:r>
            <a:r>
              <a:rPr lang="ko-KR" altLang="en-US" sz="2200" b="1" dirty="0">
                <a:solidFill>
                  <a:srgbClr val="1B47A9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한 번에 끝내는 사용자 </a:t>
            </a:r>
            <a:r>
              <a:rPr lang="ko-KR" altLang="en-US" sz="2200" b="1" dirty="0" smtClean="0">
                <a:solidFill>
                  <a:srgbClr val="1B47A9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간단 매뉴얼 </a:t>
            </a:r>
            <a:r>
              <a:rPr lang="en-US" altLang="ko-KR" sz="2200" b="1" dirty="0">
                <a:solidFill>
                  <a:srgbClr val="1B47A9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”</a:t>
            </a:r>
            <a:endParaRPr lang="ko-KR" altLang="en-US" sz="2200" b="1" dirty="0">
              <a:solidFill>
                <a:srgbClr val="1B47A9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1215143" y="1628800"/>
            <a:ext cx="7554281" cy="982014"/>
          </a:xfrm>
          <a:prstGeom prst="rect">
            <a:avLst/>
          </a:prstGeom>
          <a:noFill/>
          <a:ln w="19050">
            <a:solidFill>
              <a:srgbClr val="28BEC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400" b="1" dirty="0" err="1">
                <a:solidFill>
                  <a:srgbClr val="022FA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전자바우처</a:t>
            </a:r>
            <a:r>
              <a:rPr lang="ko-KR" altLang="en-US" sz="3400" b="1" dirty="0">
                <a:solidFill>
                  <a:srgbClr val="022FA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스마트폰 </a:t>
            </a:r>
            <a:r>
              <a:rPr lang="ko-KR" altLang="en-US" sz="3400" b="1" dirty="0" err="1" smtClean="0">
                <a:solidFill>
                  <a:srgbClr val="022FA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결제간단</a:t>
            </a:r>
            <a:r>
              <a:rPr lang="ko-KR" altLang="en-US" sz="3400" b="1" dirty="0" smtClean="0">
                <a:solidFill>
                  <a:srgbClr val="022FA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3400" b="1" dirty="0">
                <a:solidFill>
                  <a:srgbClr val="022FA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매뉴얼</a:t>
            </a:r>
          </a:p>
        </p:txBody>
      </p:sp>
      <p:pic>
        <p:nvPicPr>
          <p:cNvPr id="2" name="Picture 2" descr="Z:\2020\한국사회보장정보원 CI 이미지 파일\PNG\BS 1-07 시그니처_좌우조합(국영문)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8426" y="5585053"/>
            <a:ext cx="3301156" cy="580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45002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2E49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직사각형 43"/>
          <p:cNvSpPr/>
          <p:nvPr/>
        </p:nvSpPr>
        <p:spPr>
          <a:xfrm>
            <a:off x="272480" y="185826"/>
            <a:ext cx="9361040" cy="6480720"/>
          </a:xfrm>
          <a:prstGeom prst="rect">
            <a:avLst/>
          </a:prstGeom>
          <a:pattFill prst="dotGrid">
            <a:fgClr>
              <a:schemeClr val="accent3">
                <a:lumMod val="20000"/>
                <a:lumOff val="80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250000"/>
              </a:lnSpc>
            </a:pPr>
            <a:endParaRPr lang="ko-KR" altLang="en-US" dirty="0"/>
          </a:p>
        </p:txBody>
      </p:sp>
      <p:sp>
        <p:nvSpPr>
          <p:cNvPr id="22" name="직사각형 21"/>
          <p:cNvSpPr/>
          <p:nvPr/>
        </p:nvSpPr>
        <p:spPr>
          <a:xfrm>
            <a:off x="3073548" y="1196752"/>
            <a:ext cx="3895676" cy="669922"/>
          </a:xfrm>
          <a:prstGeom prst="rect">
            <a:avLst/>
          </a:prstGeom>
          <a:noFill/>
          <a:ln w="19050">
            <a:solidFill>
              <a:srgbClr val="88B7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400" b="1" dirty="0">
                <a:solidFill>
                  <a:srgbClr val="022FA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</a:t>
            </a:r>
            <a:r>
              <a:rPr lang="en-US" altLang="ko-KR" sz="3200" b="1" dirty="0">
                <a:solidFill>
                  <a:srgbClr val="022FA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3200" b="1" dirty="0">
                <a:solidFill>
                  <a:srgbClr val="022FA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목   차 </a:t>
            </a:r>
            <a:r>
              <a:rPr lang="en-US" altLang="ko-KR" sz="2400" b="1" dirty="0">
                <a:solidFill>
                  <a:srgbClr val="022FA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</a:t>
            </a:r>
            <a:endParaRPr lang="ko-KR" altLang="en-US" sz="3200" b="1" dirty="0">
              <a:solidFill>
                <a:srgbClr val="022FA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pSp>
        <p:nvGrpSpPr>
          <p:cNvPr id="59" name="그룹 58"/>
          <p:cNvGrpSpPr/>
          <p:nvPr/>
        </p:nvGrpSpPr>
        <p:grpSpPr>
          <a:xfrm>
            <a:off x="992560" y="2680597"/>
            <a:ext cx="1800200" cy="2332579"/>
            <a:chOff x="1496616" y="2420888"/>
            <a:chExt cx="1440160" cy="2016224"/>
          </a:xfrm>
        </p:grpSpPr>
        <p:cxnSp>
          <p:nvCxnSpPr>
            <p:cNvPr id="60" name="직선 연결선 59"/>
            <p:cNvCxnSpPr/>
            <p:nvPr/>
          </p:nvCxnSpPr>
          <p:spPr>
            <a:xfrm>
              <a:off x="1496616" y="2420888"/>
              <a:ext cx="1440160" cy="0"/>
            </a:xfrm>
            <a:prstGeom prst="line">
              <a:avLst/>
            </a:prstGeom>
            <a:ln w="2222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3" name="직사각형 62"/>
            <p:cNvSpPr/>
            <p:nvPr/>
          </p:nvSpPr>
          <p:spPr>
            <a:xfrm>
              <a:off x="1496616" y="2600908"/>
              <a:ext cx="1440160" cy="1836204"/>
            </a:xfrm>
            <a:prstGeom prst="rect">
              <a:avLst/>
            </a:prstGeom>
            <a:solidFill>
              <a:srgbClr val="DCF1F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>
                <a:lnSpc>
                  <a:spcPct val="200000"/>
                </a:lnSpc>
              </a:pPr>
              <a:endParaRPr lang="en-US" altLang="ko-KR" sz="1000" dirty="0">
                <a:solidFill>
                  <a:srgbClr val="1B47A9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>
                <a:lnSpc>
                  <a:spcPct val="200000"/>
                </a:lnSpc>
              </a:pPr>
              <a:r>
                <a:rPr lang="en-US" altLang="ko-KR" sz="1500" b="1" dirty="0">
                  <a:solidFill>
                    <a:srgbClr val="1B47A9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• </a:t>
              </a:r>
              <a:r>
                <a:rPr lang="ko-KR" altLang="en-US" sz="1500" b="1" spc="-100" dirty="0">
                  <a:solidFill>
                    <a:srgbClr val="1B47A9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스마트폰 </a:t>
              </a:r>
              <a:r>
                <a:rPr lang="ko-KR" altLang="en-US" sz="1500" b="1" spc="-100" dirty="0" smtClean="0">
                  <a:solidFill>
                    <a:srgbClr val="1B47A9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등록</a:t>
              </a:r>
              <a:r>
                <a:rPr lang="en-US" altLang="ko-KR" sz="1500" b="1" dirty="0" smtClean="0">
                  <a:solidFill>
                    <a:srgbClr val="1B47A9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 </a:t>
              </a:r>
              <a:endParaRPr lang="en-US" altLang="ko-KR" sz="1500" b="1" dirty="0">
                <a:solidFill>
                  <a:srgbClr val="1B47A9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>
                <a:lnSpc>
                  <a:spcPct val="200000"/>
                </a:lnSpc>
              </a:pPr>
              <a:r>
                <a:rPr lang="en-US" altLang="ko-KR" sz="1500" b="1" dirty="0">
                  <a:solidFill>
                    <a:srgbClr val="1B47A9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• </a:t>
              </a:r>
              <a:r>
                <a:rPr lang="ko-KR" altLang="en-US" sz="1500" b="1" dirty="0" err="1">
                  <a:solidFill>
                    <a:srgbClr val="1B47A9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결제앱</a:t>
              </a:r>
              <a:r>
                <a:rPr lang="ko-KR" altLang="en-US" sz="1500" b="1" dirty="0">
                  <a:solidFill>
                    <a:srgbClr val="1B47A9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 설치</a:t>
              </a:r>
            </a:p>
          </p:txBody>
        </p:sp>
        <p:cxnSp>
          <p:nvCxnSpPr>
            <p:cNvPr id="64" name="직선 연결선 63"/>
            <p:cNvCxnSpPr/>
            <p:nvPr/>
          </p:nvCxnSpPr>
          <p:spPr>
            <a:xfrm>
              <a:off x="1737817" y="2780928"/>
              <a:ext cx="982935" cy="0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5" name="그룹 64"/>
          <p:cNvGrpSpPr/>
          <p:nvPr/>
        </p:nvGrpSpPr>
        <p:grpSpPr>
          <a:xfrm>
            <a:off x="941602" y="2346829"/>
            <a:ext cx="3939390" cy="2666349"/>
            <a:chOff x="-214735" y="2132386"/>
            <a:chExt cx="3151511" cy="2304726"/>
          </a:xfrm>
        </p:grpSpPr>
        <p:cxnSp>
          <p:nvCxnSpPr>
            <p:cNvPr id="66" name="직선 연결선 65"/>
            <p:cNvCxnSpPr/>
            <p:nvPr/>
          </p:nvCxnSpPr>
          <p:spPr>
            <a:xfrm>
              <a:off x="1496616" y="2420888"/>
              <a:ext cx="1440160" cy="0"/>
            </a:xfrm>
            <a:prstGeom prst="line">
              <a:avLst/>
            </a:prstGeom>
            <a:ln w="2222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TextBox 67"/>
            <p:cNvSpPr txBox="1"/>
            <p:nvPr/>
          </p:nvSpPr>
          <p:spPr>
            <a:xfrm>
              <a:off x="1496616" y="2141552"/>
              <a:ext cx="1440160" cy="27933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500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  </a:t>
              </a:r>
              <a:r>
                <a:rPr lang="en-US" altLang="ko-KR" sz="1500" b="1" dirty="0">
                  <a:solidFill>
                    <a:srgbClr val="1B47A9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02. </a:t>
              </a:r>
              <a:endParaRPr lang="ko-KR" altLang="en-US" sz="1500" b="1" dirty="0">
                <a:solidFill>
                  <a:srgbClr val="1B47A9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69" name="직사각형 68"/>
            <p:cNvSpPr/>
            <p:nvPr/>
          </p:nvSpPr>
          <p:spPr>
            <a:xfrm>
              <a:off x="1496616" y="2600908"/>
              <a:ext cx="1440160" cy="1836204"/>
            </a:xfrm>
            <a:prstGeom prst="rect">
              <a:avLst/>
            </a:prstGeom>
            <a:solidFill>
              <a:srgbClr val="DCF1F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>
                <a:lnSpc>
                  <a:spcPct val="250000"/>
                </a:lnSpc>
              </a:pPr>
              <a:endParaRPr lang="en-US" altLang="ko-KR" sz="500" dirty="0">
                <a:solidFill>
                  <a:srgbClr val="1B47A9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>
                <a:lnSpc>
                  <a:spcPct val="250000"/>
                </a:lnSpc>
              </a:pPr>
              <a:r>
                <a:rPr lang="en-US" altLang="ko-KR" sz="1500" b="1" dirty="0">
                  <a:solidFill>
                    <a:srgbClr val="1B47A9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• NFC</a:t>
              </a:r>
              <a:r>
                <a:rPr lang="ko-KR" altLang="en-US" sz="1500" b="1" dirty="0">
                  <a:solidFill>
                    <a:srgbClr val="1B47A9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 </a:t>
              </a:r>
              <a:r>
                <a:rPr lang="en-US" altLang="ko-KR" sz="1500" b="1" dirty="0">
                  <a:solidFill>
                    <a:srgbClr val="1B47A9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ON/OFF</a:t>
              </a:r>
            </a:p>
            <a:p>
              <a:pPr>
                <a:lnSpc>
                  <a:spcPct val="200000"/>
                </a:lnSpc>
              </a:pPr>
              <a:r>
                <a:rPr lang="en-US" altLang="ko-KR" sz="1500" b="1" dirty="0">
                  <a:solidFill>
                    <a:srgbClr val="1B47A9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• </a:t>
              </a:r>
              <a:r>
                <a:rPr lang="ko-KR" altLang="en-US" sz="1500" b="1" dirty="0">
                  <a:solidFill>
                    <a:srgbClr val="1B47A9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서비스 </a:t>
              </a:r>
              <a:r>
                <a:rPr lang="ko-KR" altLang="en-US" sz="1500" b="1" dirty="0" smtClean="0">
                  <a:solidFill>
                    <a:srgbClr val="1B47A9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추가</a:t>
              </a:r>
              <a:endParaRPr lang="en-US" altLang="ko-KR" sz="1500" b="1" dirty="0" smtClean="0">
                <a:solidFill>
                  <a:srgbClr val="1B47A9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>
                <a:lnSpc>
                  <a:spcPct val="200000"/>
                </a:lnSpc>
              </a:pPr>
              <a:r>
                <a:rPr lang="en-US" altLang="ko-KR" sz="1500" b="1" dirty="0" smtClean="0">
                  <a:solidFill>
                    <a:srgbClr val="1B47A9"/>
                  </a:solidFill>
                  <a:latin typeface="맑은 고딕" panose="020B0503020000020004" pitchFamily="50" charset="-127"/>
                </a:rPr>
                <a:t>• </a:t>
              </a:r>
              <a:r>
                <a:rPr lang="ko-KR" altLang="en-US" sz="1500" b="1" dirty="0" smtClean="0">
                  <a:solidFill>
                    <a:srgbClr val="1B47A9"/>
                  </a:solidFill>
                  <a:latin typeface="맑은 고딕" panose="020B0503020000020004" pitchFamily="50" charset="-127"/>
                </a:rPr>
                <a:t>자가 테스트 기능</a:t>
              </a:r>
              <a:endParaRPr lang="en-US" altLang="ko-KR" sz="1500" b="1" dirty="0">
                <a:solidFill>
                  <a:srgbClr val="1B47A9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>
                <a:lnSpc>
                  <a:spcPct val="200000"/>
                </a:lnSpc>
              </a:pPr>
              <a:endParaRPr lang="ko-KR" altLang="en-US" sz="1500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cxnSp>
          <p:nvCxnSpPr>
            <p:cNvPr id="70" name="직선 연결선 69"/>
            <p:cNvCxnSpPr/>
            <p:nvPr/>
          </p:nvCxnSpPr>
          <p:spPr>
            <a:xfrm>
              <a:off x="1737817" y="2780928"/>
              <a:ext cx="982935" cy="0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0" name="TextBox 39"/>
            <p:cNvSpPr txBox="1"/>
            <p:nvPr/>
          </p:nvSpPr>
          <p:spPr>
            <a:xfrm>
              <a:off x="-214735" y="2132386"/>
              <a:ext cx="1440160" cy="27933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500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  </a:t>
              </a:r>
              <a:r>
                <a:rPr lang="en-US" altLang="ko-KR" sz="1500" b="1" dirty="0">
                  <a:solidFill>
                    <a:srgbClr val="1B47A9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01. </a:t>
              </a:r>
              <a:endParaRPr lang="ko-KR" altLang="en-US" sz="1500" b="1" dirty="0">
                <a:solidFill>
                  <a:srgbClr val="1B47A9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sp>
        <p:nvSpPr>
          <p:cNvPr id="89" name="직사각형 88"/>
          <p:cNvSpPr/>
          <p:nvPr/>
        </p:nvSpPr>
        <p:spPr>
          <a:xfrm>
            <a:off x="5184759" y="2888863"/>
            <a:ext cx="1800200" cy="2124313"/>
          </a:xfrm>
          <a:prstGeom prst="rect">
            <a:avLst/>
          </a:prstGeom>
          <a:solidFill>
            <a:srgbClr val="DCF1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t">
            <a:noAutofit/>
          </a:bodyPr>
          <a:lstStyle/>
          <a:p>
            <a:pPr>
              <a:lnSpc>
                <a:spcPct val="200000"/>
              </a:lnSpc>
            </a:pPr>
            <a:endParaRPr lang="en-US" altLang="ko-KR" sz="800" b="1" dirty="0">
              <a:solidFill>
                <a:srgbClr val="1B47A9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1500" b="1" dirty="0">
                <a:solidFill>
                  <a:srgbClr val="1B47A9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• </a:t>
            </a:r>
            <a:r>
              <a:rPr lang="ko-KR" altLang="en-US" sz="1500" b="1" dirty="0" err="1">
                <a:solidFill>
                  <a:srgbClr val="1B47A9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스마트폰</a:t>
            </a:r>
            <a:r>
              <a:rPr lang="ko-KR" altLang="en-US" sz="1500" b="1" dirty="0">
                <a:solidFill>
                  <a:srgbClr val="1B47A9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활용</a:t>
            </a:r>
            <a:endParaRPr lang="en-US" altLang="ko-KR" sz="1500" b="1" dirty="0">
              <a:solidFill>
                <a:srgbClr val="1B47A9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500" b="1" dirty="0">
                <a:solidFill>
                  <a:srgbClr val="1B47A9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500" b="1" dirty="0">
                <a:solidFill>
                  <a:srgbClr val="1B47A9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결제 방법 안내</a:t>
            </a:r>
            <a:endParaRPr lang="ko-KR" altLang="en-US" sz="15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pSp>
        <p:nvGrpSpPr>
          <p:cNvPr id="77" name="그룹 76"/>
          <p:cNvGrpSpPr/>
          <p:nvPr/>
        </p:nvGrpSpPr>
        <p:grpSpPr>
          <a:xfrm>
            <a:off x="7244274" y="2356584"/>
            <a:ext cx="1813183" cy="2674595"/>
            <a:chOff x="1486230" y="2125258"/>
            <a:chExt cx="1450546" cy="2311854"/>
          </a:xfrm>
        </p:grpSpPr>
        <p:cxnSp>
          <p:nvCxnSpPr>
            <p:cNvPr id="78" name="직선 연결선 77"/>
            <p:cNvCxnSpPr/>
            <p:nvPr/>
          </p:nvCxnSpPr>
          <p:spPr>
            <a:xfrm>
              <a:off x="1496616" y="2420888"/>
              <a:ext cx="1440160" cy="0"/>
            </a:xfrm>
            <a:prstGeom prst="line">
              <a:avLst/>
            </a:prstGeom>
            <a:ln w="2222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0" name="TextBox 79"/>
            <p:cNvSpPr txBox="1"/>
            <p:nvPr/>
          </p:nvSpPr>
          <p:spPr>
            <a:xfrm>
              <a:off x="1486230" y="2125258"/>
              <a:ext cx="1440160" cy="27933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500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  </a:t>
              </a:r>
              <a:r>
                <a:rPr lang="en-US" altLang="ko-KR" sz="1500" b="1" dirty="0">
                  <a:solidFill>
                    <a:srgbClr val="1B47A9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04. </a:t>
              </a:r>
              <a:endParaRPr lang="ko-KR" altLang="en-US" sz="1500" b="1" dirty="0">
                <a:solidFill>
                  <a:srgbClr val="1B47A9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81" name="직사각형 80"/>
            <p:cNvSpPr/>
            <p:nvPr/>
          </p:nvSpPr>
          <p:spPr>
            <a:xfrm>
              <a:off x="1496616" y="2600908"/>
              <a:ext cx="1440160" cy="1836204"/>
            </a:xfrm>
            <a:prstGeom prst="rect">
              <a:avLst/>
            </a:prstGeom>
            <a:solidFill>
              <a:srgbClr val="DCF1F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>
                <a:lnSpc>
                  <a:spcPct val="250000"/>
                </a:lnSpc>
              </a:pPr>
              <a:endParaRPr lang="en-US" altLang="ko-KR" sz="200" dirty="0">
                <a:solidFill>
                  <a:srgbClr val="1B47A9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>
                <a:lnSpc>
                  <a:spcPct val="250000"/>
                </a:lnSpc>
              </a:pPr>
              <a:endParaRPr lang="en-US" altLang="ko-KR" sz="100" dirty="0">
                <a:solidFill>
                  <a:srgbClr val="1B47A9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>
                <a:lnSpc>
                  <a:spcPct val="250000"/>
                </a:lnSpc>
              </a:pPr>
              <a:r>
                <a:rPr lang="en-US" altLang="ko-KR" sz="1500" b="1" dirty="0">
                  <a:solidFill>
                    <a:srgbClr val="1B47A9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• </a:t>
              </a:r>
              <a:r>
                <a:rPr lang="ko-KR" altLang="en-US" sz="1500" b="1" dirty="0">
                  <a:solidFill>
                    <a:srgbClr val="1B47A9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주요 </a:t>
              </a:r>
              <a:r>
                <a:rPr lang="en-US" altLang="ko-KR" sz="1500" b="1" dirty="0">
                  <a:solidFill>
                    <a:srgbClr val="1B47A9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FAQ</a:t>
              </a:r>
            </a:p>
            <a:p>
              <a:pPr>
                <a:lnSpc>
                  <a:spcPct val="250000"/>
                </a:lnSpc>
              </a:pPr>
              <a:r>
                <a:rPr lang="en-US" altLang="ko-KR" sz="1500" b="1" dirty="0">
                  <a:solidFill>
                    <a:srgbClr val="1B47A9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• </a:t>
              </a:r>
              <a:r>
                <a:rPr lang="ko-KR" altLang="en-US" sz="1500" b="1" dirty="0">
                  <a:solidFill>
                    <a:srgbClr val="1B47A9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마무리</a:t>
              </a:r>
              <a:endParaRPr lang="ko-KR" altLang="en-US" sz="1500" b="1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algn="r"/>
              <a:endParaRPr lang="ko-KR" altLang="en-US" sz="1500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cxnSp>
          <p:nvCxnSpPr>
            <p:cNvPr id="82" name="직선 연결선 81"/>
            <p:cNvCxnSpPr/>
            <p:nvPr/>
          </p:nvCxnSpPr>
          <p:spPr>
            <a:xfrm>
              <a:off x="1737817" y="2780928"/>
              <a:ext cx="982935" cy="0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85" name="직선 연결선 84"/>
          <p:cNvCxnSpPr/>
          <p:nvPr/>
        </p:nvCxnSpPr>
        <p:spPr>
          <a:xfrm>
            <a:off x="992560" y="5445224"/>
            <a:ext cx="8064896" cy="0"/>
          </a:xfrm>
          <a:prstGeom prst="line">
            <a:avLst/>
          </a:prstGeom>
          <a:ln w="15875">
            <a:solidFill>
              <a:srgbClr val="1B47A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1" name="그룹 70"/>
          <p:cNvGrpSpPr/>
          <p:nvPr/>
        </p:nvGrpSpPr>
        <p:grpSpPr>
          <a:xfrm>
            <a:off x="5169024" y="2346829"/>
            <a:ext cx="1800200" cy="749451"/>
            <a:chOff x="1496616" y="2133121"/>
            <a:chExt cx="1440160" cy="647807"/>
          </a:xfrm>
        </p:grpSpPr>
        <p:cxnSp>
          <p:nvCxnSpPr>
            <p:cNvPr id="72" name="직선 연결선 71"/>
            <p:cNvCxnSpPr/>
            <p:nvPr/>
          </p:nvCxnSpPr>
          <p:spPr>
            <a:xfrm>
              <a:off x="1496616" y="2420888"/>
              <a:ext cx="1440160" cy="0"/>
            </a:xfrm>
            <a:prstGeom prst="line">
              <a:avLst/>
            </a:prstGeom>
            <a:ln w="2222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4" name="TextBox 73"/>
            <p:cNvSpPr txBox="1"/>
            <p:nvPr/>
          </p:nvSpPr>
          <p:spPr>
            <a:xfrm>
              <a:off x="1496616" y="2133121"/>
              <a:ext cx="1440160" cy="27933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500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  </a:t>
              </a:r>
              <a:r>
                <a:rPr lang="en-US" altLang="ko-KR" sz="1500" b="1" dirty="0">
                  <a:solidFill>
                    <a:srgbClr val="1B47A9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03. </a:t>
              </a:r>
              <a:endParaRPr lang="ko-KR" altLang="en-US" sz="1500" b="1" dirty="0">
                <a:solidFill>
                  <a:srgbClr val="1B47A9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cxnSp>
          <p:nvCxnSpPr>
            <p:cNvPr id="76" name="직선 연결선 75"/>
            <p:cNvCxnSpPr/>
            <p:nvPr/>
          </p:nvCxnSpPr>
          <p:spPr>
            <a:xfrm>
              <a:off x="1737817" y="2780928"/>
              <a:ext cx="982935" cy="0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모서리가 둥근 직사각형 2"/>
          <p:cNvSpPr/>
          <p:nvPr/>
        </p:nvSpPr>
        <p:spPr>
          <a:xfrm>
            <a:off x="1496616" y="2297847"/>
            <a:ext cx="1026114" cy="339065"/>
          </a:xfrm>
          <a:prstGeom prst="roundRect">
            <a:avLst/>
          </a:prstGeom>
          <a:solidFill>
            <a:schemeClr val="accent6">
              <a:lumMod val="40000"/>
              <a:lumOff val="6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b="1" dirty="0">
                <a:solidFill>
                  <a:srgbClr val="1B47A9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준비하기</a:t>
            </a:r>
          </a:p>
        </p:txBody>
      </p:sp>
      <p:sp>
        <p:nvSpPr>
          <p:cNvPr id="46" name="모서리가 둥근 직사각형 45"/>
          <p:cNvSpPr/>
          <p:nvPr/>
        </p:nvSpPr>
        <p:spPr>
          <a:xfrm>
            <a:off x="3656856" y="2297847"/>
            <a:ext cx="1026114" cy="339065"/>
          </a:xfrm>
          <a:prstGeom prst="roundRect">
            <a:avLst/>
          </a:prstGeom>
          <a:solidFill>
            <a:schemeClr val="accent6">
              <a:lumMod val="40000"/>
              <a:lumOff val="6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b="1" dirty="0">
                <a:solidFill>
                  <a:srgbClr val="1B47A9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시작하기</a:t>
            </a:r>
          </a:p>
        </p:txBody>
      </p:sp>
      <p:sp>
        <p:nvSpPr>
          <p:cNvPr id="47" name="모서리가 둥근 직사각형 46"/>
          <p:cNvSpPr/>
          <p:nvPr/>
        </p:nvSpPr>
        <p:spPr>
          <a:xfrm>
            <a:off x="5745088" y="2297847"/>
            <a:ext cx="1026114" cy="339065"/>
          </a:xfrm>
          <a:prstGeom prst="roundRect">
            <a:avLst/>
          </a:prstGeom>
          <a:solidFill>
            <a:schemeClr val="accent6">
              <a:lumMod val="40000"/>
              <a:lumOff val="6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b="1" dirty="0">
                <a:solidFill>
                  <a:srgbClr val="1B47A9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결제하기</a:t>
            </a:r>
          </a:p>
        </p:txBody>
      </p:sp>
      <p:sp>
        <p:nvSpPr>
          <p:cNvPr id="50" name="모서리가 둥근 직사각형 49"/>
          <p:cNvSpPr/>
          <p:nvPr/>
        </p:nvSpPr>
        <p:spPr>
          <a:xfrm>
            <a:off x="7823338" y="2297847"/>
            <a:ext cx="1026114" cy="339065"/>
          </a:xfrm>
          <a:prstGeom prst="roundRect">
            <a:avLst/>
          </a:prstGeom>
          <a:solidFill>
            <a:schemeClr val="accent6">
              <a:lumMod val="40000"/>
              <a:lumOff val="6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b="1" dirty="0">
                <a:solidFill>
                  <a:srgbClr val="1B47A9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마 무 리  </a:t>
            </a:r>
          </a:p>
        </p:txBody>
      </p:sp>
      <p:sp>
        <p:nvSpPr>
          <p:cNvPr id="5" name="오른쪽 화살표 4"/>
          <p:cNvSpPr/>
          <p:nvPr/>
        </p:nvSpPr>
        <p:spPr>
          <a:xfrm>
            <a:off x="2857523" y="2377369"/>
            <a:ext cx="216025" cy="180020"/>
          </a:xfrm>
          <a:prstGeom prst="rightArrow">
            <a:avLst/>
          </a:prstGeom>
          <a:solidFill>
            <a:srgbClr val="00B0F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2" name="오른쪽 화살표 51"/>
          <p:cNvSpPr/>
          <p:nvPr/>
        </p:nvSpPr>
        <p:spPr>
          <a:xfrm>
            <a:off x="4916995" y="2377369"/>
            <a:ext cx="216025" cy="180020"/>
          </a:xfrm>
          <a:prstGeom prst="rightArrow">
            <a:avLst/>
          </a:prstGeom>
          <a:solidFill>
            <a:srgbClr val="00B0F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3" name="오른쪽 화살표 52"/>
          <p:cNvSpPr/>
          <p:nvPr/>
        </p:nvSpPr>
        <p:spPr>
          <a:xfrm>
            <a:off x="6993829" y="2377369"/>
            <a:ext cx="216025" cy="180020"/>
          </a:xfrm>
          <a:prstGeom prst="rightArrow">
            <a:avLst/>
          </a:prstGeom>
          <a:solidFill>
            <a:srgbClr val="00B0F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Litebulb"/>
          <p:cNvSpPr>
            <a:spLocks noEditPoints="1" noChangeArrowheads="1"/>
          </p:cNvSpPr>
          <p:nvPr/>
        </p:nvSpPr>
        <p:spPr bwMode="auto">
          <a:xfrm>
            <a:off x="1154136" y="5665683"/>
            <a:ext cx="279850" cy="270449"/>
          </a:xfrm>
          <a:custGeom>
            <a:avLst/>
            <a:gdLst>
              <a:gd name="T0" fmla="*/ 10800 w 21600"/>
              <a:gd name="T1" fmla="*/ 0 h 21600"/>
              <a:gd name="T2" fmla="*/ 21600 w 21600"/>
              <a:gd name="T3" fmla="*/ 7782 h 21600"/>
              <a:gd name="T4" fmla="*/ 0 w 21600"/>
              <a:gd name="T5" fmla="*/ 7782 h 21600"/>
              <a:gd name="T6" fmla="*/ 10800 w 21600"/>
              <a:gd name="T7" fmla="*/ 21600 h 21600"/>
              <a:gd name="T8" fmla="*/ 3556 w 21600"/>
              <a:gd name="T9" fmla="*/ 2188 h 21600"/>
              <a:gd name="T10" fmla="*/ 18277 w 21600"/>
              <a:gd name="T11" fmla="*/ 9282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 extrusionOk="0">
                <a:moveTo>
                  <a:pt x="10825" y="21723"/>
                </a:moveTo>
                <a:lnTo>
                  <a:pt x="11215" y="21723"/>
                </a:lnTo>
                <a:lnTo>
                  <a:pt x="11552" y="21688"/>
                </a:lnTo>
                <a:lnTo>
                  <a:pt x="11916" y="21617"/>
                </a:lnTo>
                <a:lnTo>
                  <a:pt x="12253" y="21547"/>
                </a:lnTo>
                <a:lnTo>
                  <a:pt x="12617" y="21441"/>
                </a:lnTo>
                <a:lnTo>
                  <a:pt x="12902" y="21317"/>
                </a:lnTo>
                <a:lnTo>
                  <a:pt x="13162" y="21176"/>
                </a:lnTo>
                <a:lnTo>
                  <a:pt x="13396" y="21000"/>
                </a:lnTo>
                <a:lnTo>
                  <a:pt x="13655" y="20841"/>
                </a:lnTo>
                <a:lnTo>
                  <a:pt x="13863" y="20629"/>
                </a:lnTo>
                <a:lnTo>
                  <a:pt x="14045" y="20435"/>
                </a:lnTo>
                <a:lnTo>
                  <a:pt x="14200" y="20223"/>
                </a:lnTo>
                <a:lnTo>
                  <a:pt x="14356" y="19994"/>
                </a:lnTo>
                <a:lnTo>
                  <a:pt x="14460" y="19747"/>
                </a:lnTo>
                <a:lnTo>
                  <a:pt x="14512" y="19482"/>
                </a:lnTo>
                <a:lnTo>
                  <a:pt x="14512" y="19235"/>
                </a:lnTo>
                <a:lnTo>
                  <a:pt x="14512" y="19147"/>
                </a:lnTo>
                <a:lnTo>
                  <a:pt x="14512" y="18900"/>
                </a:lnTo>
                <a:lnTo>
                  <a:pt x="14512" y="18529"/>
                </a:lnTo>
                <a:lnTo>
                  <a:pt x="14512" y="18052"/>
                </a:lnTo>
                <a:lnTo>
                  <a:pt x="14512" y="17505"/>
                </a:lnTo>
                <a:lnTo>
                  <a:pt x="14512" y="16976"/>
                </a:lnTo>
                <a:lnTo>
                  <a:pt x="14512" y="16464"/>
                </a:lnTo>
                <a:lnTo>
                  <a:pt x="14512" y="15952"/>
                </a:lnTo>
                <a:lnTo>
                  <a:pt x="14512" y="15758"/>
                </a:lnTo>
                <a:lnTo>
                  <a:pt x="14616" y="15547"/>
                </a:lnTo>
                <a:lnTo>
                  <a:pt x="14694" y="15352"/>
                </a:lnTo>
                <a:lnTo>
                  <a:pt x="14798" y="15141"/>
                </a:lnTo>
                <a:lnTo>
                  <a:pt x="15161" y="14735"/>
                </a:lnTo>
                <a:lnTo>
                  <a:pt x="15602" y="14329"/>
                </a:lnTo>
                <a:lnTo>
                  <a:pt x="16745" y="13552"/>
                </a:lnTo>
                <a:lnTo>
                  <a:pt x="18043" y="12670"/>
                </a:lnTo>
                <a:lnTo>
                  <a:pt x="18744" y="12194"/>
                </a:lnTo>
                <a:lnTo>
                  <a:pt x="19341" y="11647"/>
                </a:lnTo>
                <a:lnTo>
                  <a:pt x="19938" y="11099"/>
                </a:lnTo>
                <a:lnTo>
                  <a:pt x="20483" y="10464"/>
                </a:lnTo>
                <a:lnTo>
                  <a:pt x="20743" y="10164"/>
                </a:lnTo>
                <a:lnTo>
                  <a:pt x="20950" y="9794"/>
                </a:lnTo>
                <a:lnTo>
                  <a:pt x="21132" y="9441"/>
                </a:lnTo>
                <a:lnTo>
                  <a:pt x="21288" y="9035"/>
                </a:lnTo>
                <a:lnTo>
                  <a:pt x="21444" y="8664"/>
                </a:lnTo>
                <a:lnTo>
                  <a:pt x="21548" y="8223"/>
                </a:lnTo>
                <a:lnTo>
                  <a:pt x="21600" y="7782"/>
                </a:lnTo>
                <a:lnTo>
                  <a:pt x="21600" y="7341"/>
                </a:lnTo>
                <a:lnTo>
                  <a:pt x="21600" y="6935"/>
                </a:lnTo>
                <a:lnTo>
                  <a:pt x="21548" y="6564"/>
                </a:lnTo>
                <a:lnTo>
                  <a:pt x="21496" y="6229"/>
                </a:lnTo>
                <a:lnTo>
                  <a:pt x="21392" y="5858"/>
                </a:lnTo>
                <a:lnTo>
                  <a:pt x="21288" y="5523"/>
                </a:lnTo>
                <a:lnTo>
                  <a:pt x="21132" y="5135"/>
                </a:lnTo>
                <a:lnTo>
                  <a:pt x="20950" y="4800"/>
                </a:lnTo>
                <a:lnTo>
                  <a:pt x="20743" y="4464"/>
                </a:lnTo>
                <a:lnTo>
                  <a:pt x="20535" y="4164"/>
                </a:lnTo>
                <a:lnTo>
                  <a:pt x="20301" y="3847"/>
                </a:lnTo>
                <a:lnTo>
                  <a:pt x="20042" y="3547"/>
                </a:lnTo>
                <a:lnTo>
                  <a:pt x="19782" y="3247"/>
                </a:lnTo>
                <a:lnTo>
                  <a:pt x="19133" y="2664"/>
                </a:lnTo>
                <a:lnTo>
                  <a:pt x="18458" y="2152"/>
                </a:lnTo>
                <a:lnTo>
                  <a:pt x="17705" y="1694"/>
                </a:lnTo>
                <a:lnTo>
                  <a:pt x="16849" y="1252"/>
                </a:lnTo>
                <a:lnTo>
                  <a:pt x="16407" y="1076"/>
                </a:lnTo>
                <a:lnTo>
                  <a:pt x="15940" y="900"/>
                </a:lnTo>
                <a:lnTo>
                  <a:pt x="15499" y="741"/>
                </a:lnTo>
                <a:lnTo>
                  <a:pt x="15057" y="600"/>
                </a:lnTo>
                <a:lnTo>
                  <a:pt x="14564" y="458"/>
                </a:lnTo>
                <a:lnTo>
                  <a:pt x="14045" y="335"/>
                </a:lnTo>
                <a:lnTo>
                  <a:pt x="13500" y="229"/>
                </a:lnTo>
                <a:lnTo>
                  <a:pt x="13006" y="158"/>
                </a:lnTo>
                <a:lnTo>
                  <a:pt x="12461" y="88"/>
                </a:lnTo>
                <a:lnTo>
                  <a:pt x="11968" y="52"/>
                </a:lnTo>
                <a:lnTo>
                  <a:pt x="11423" y="17"/>
                </a:lnTo>
                <a:lnTo>
                  <a:pt x="10825" y="17"/>
                </a:lnTo>
                <a:lnTo>
                  <a:pt x="10254" y="17"/>
                </a:lnTo>
                <a:lnTo>
                  <a:pt x="9709" y="52"/>
                </a:lnTo>
                <a:lnTo>
                  <a:pt x="9216" y="88"/>
                </a:lnTo>
                <a:lnTo>
                  <a:pt x="8671" y="158"/>
                </a:lnTo>
                <a:lnTo>
                  <a:pt x="8177" y="229"/>
                </a:lnTo>
                <a:lnTo>
                  <a:pt x="7632" y="335"/>
                </a:lnTo>
                <a:lnTo>
                  <a:pt x="7113" y="458"/>
                </a:lnTo>
                <a:lnTo>
                  <a:pt x="6620" y="600"/>
                </a:lnTo>
                <a:lnTo>
                  <a:pt x="6178" y="741"/>
                </a:lnTo>
                <a:lnTo>
                  <a:pt x="5737" y="900"/>
                </a:lnTo>
                <a:lnTo>
                  <a:pt x="5270" y="1076"/>
                </a:lnTo>
                <a:lnTo>
                  <a:pt x="4828" y="1252"/>
                </a:lnTo>
                <a:lnTo>
                  <a:pt x="3972" y="1694"/>
                </a:lnTo>
                <a:lnTo>
                  <a:pt x="3219" y="2152"/>
                </a:lnTo>
                <a:lnTo>
                  <a:pt x="2544" y="2664"/>
                </a:lnTo>
                <a:lnTo>
                  <a:pt x="1895" y="3247"/>
                </a:lnTo>
                <a:lnTo>
                  <a:pt x="1635" y="3547"/>
                </a:lnTo>
                <a:lnTo>
                  <a:pt x="1375" y="3847"/>
                </a:lnTo>
                <a:lnTo>
                  <a:pt x="1142" y="4164"/>
                </a:lnTo>
                <a:lnTo>
                  <a:pt x="934" y="4464"/>
                </a:lnTo>
                <a:lnTo>
                  <a:pt x="726" y="4800"/>
                </a:lnTo>
                <a:lnTo>
                  <a:pt x="545" y="5135"/>
                </a:lnTo>
                <a:lnTo>
                  <a:pt x="389" y="5523"/>
                </a:lnTo>
                <a:lnTo>
                  <a:pt x="285" y="5858"/>
                </a:lnTo>
                <a:lnTo>
                  <a:pt x="181" y="6229"/>
                </a:lnTo>
                <a:lnTo>
                  <a:pt x="129" y="6564"/>
                </a:lnTo>
                <a:lnTo>
                  <a:pt x="77" y="6935"/>
                </a:lnTo>
                <a:lnTo>
                  <a:pt x="77" y="7341"/>
                </a:lnTo>
                <a:lnTo>
                  <a:pt x="77" y="7782"/>
                </a:lnTo>
                <a:lnTo>
                  <a:pt x="129" y="8223"/>
                </a:lnTo>
                <a:lnTo>
                  <a:pt x="233" y="8664"/>
                </a:lnTo>
                <a:lnTo>
                  <a:pt x="389" y="9035"/>
                </a:lnTo>
                <a:lnTo>
                  <a:pt x="545" y="9441"/>
                </a:lnTo>
                <a:lnTo>
                  <a:pt x="726" y="9794"/>
                </a:lnTo>
                <a:lnTo>
                  <a:pt x="934" y="10164"/>
                </a:lnTo>
                <a:lnTo>
                  <a:pt x="1194" y="10464"/>
                </a:lnTo>
                <a:lnTo>
                  <a:pt x="1739" y="11099"/>
                </a:lnTo>
                <a:lnTo>
                  <a:pt x="2336" y="11647"/>
                </a:lnTo>
                <a:lnTo>
                  <a:pt x="2933" y="12194"/>
                </a:lnTo>
                <a:lnTo>
                  <a:pt x="3634" y="12670"/>
                </a:lnTo>
                <a:lnTo>
                  <a:pt x="4932" y="13552"/>
                </a:lnTo>
                <a:lnTo>
                  <a:pt x="6075" y="14329"/>
                </a:lnTo>
                <a:lnTo>
                  <a:pt x="6516" y="14735"/>
                </a:lnTo>
                <a:lnTo>
                  <a:pt x="6879" y="15141"/>
                </a:lnTo>
                <a:lnTo>
                  <a:pt x="6983" y="15352"/>
                </a:lnTo>
                <a:lnTo>
                  <a:pt x="7061" y="15547"/>
                </a:lnTo>
                <a:lnTo>
                  <a:pt x="7165" y="15758"/>
                </a:lnTo>
                <a:lnTo>
                  <a:pt x="7165" y="15952"/>
                </a:lnTo>
                <a:lnTo>
                  <a:pt x="7165" y="16464"/>
                </a:lnTo>
                <a:lnTo>
                  <a:pt x="7165" y="16976"/>
                </a:lnTo>
                <a:lnTo>
                  <a:pt x="7165" y="17505"/>
                </a:lnTo>
                <a:lnTo>
                  <a:pt x="7165" y="18052"/>
                </a:lnTo>
                <a:lnTo>
                  <a:pt x="7165" y="18529"/>
                </a:lnTo>
                <a:lnTo>
                  <a:pt x="7165" y="18900"/>
                </a:lnTo>
                <a:lnTo>
                  <a:pt x="7165" y="19147"/>
                </a:lnTo>
                <a:lnTo>
                  <a:pt x="7165" y="19235"/>
                </a:lnTo>
                <a:lnTo>
                  <a:pt x="7165" y="19482"/>
                </a:lnTo>
                <a:lnTo>
                  <a:pt x="7217" y="19747"/>
                </a:lnTo>
                <a:lnTo>
                  <a:pt x="7321" y="19994"/>
                </a:lnTo>
                <a:lnTo>
                  <a:pt x="7476" y="20223"/>
                </a:lnTo>
                <a:lnTo>
                  <a:pt x="7632" y="20435"/>
                </a:lnTo>
                <a:lnTo>
                  <a:pt x="7814" y="20629"/>
                </a:lnTo>
                <a:lnTo>
                  <a:pt x="8022" y="20841"/>
                </a:lnTo>
                <a:lnTo>
                  <a:pt x="8281" y="21000"/>
                </a:lnTo>
                <a:lnTo>
                  <a:pt x="8515" y="21176"/>
                </a:lnTo>
                <a:lnTo>
                  <a:pt x="8775" y="21317"/>
                </a:lnTo>
                <a:lnTo>
                  <a:pt x="9060" y="21441"/>
                </a:lnTo>
                <a:lnTo>
                  <a:pt x="9424" y="21547"/>
                </a:lnTo>
                <a:lnTo>
                  <a:pt x="9761" y="21617"/>
                </a:lnTo>
                <a:lnTo>
                  <a:pt x="10125" y="21688"/>
                </a:lnTo>
                <a:lnTo>
                  <a:pt x="10462" y="21723"/>
                </a:lnTo>
                <a:lnTo>
                  <a:pt x="10825" y="21723"/>
                </a:lnTo>
                <a:close/>
              </a:path>
              <a:path w="21600" h="21600" extrusionOk="0">
                <a:moveTo>
                  <a:pt x="9242" y="14417"/>
                </a:moveTo>
                <a:lnTo>
                  <a:pt x="8541" y="12035"/>
                </a:lnTo>
                <a:lnTo>
                  <a:pt x="7295" y="10129"/>
                </a:lnTo>
                <a:lnTo>
                  <a:pt x="6905" y="9652"/>
                </a:lnTo>
                <a:lnTo>
                  <a:pt x="8541" y="10182"/>
                </a:lnTo>
                <a:lnTo>
                  <a:pt x="9787" y="9547"/>
                </a:lnTo>
                <a:lnTo>
                  <a:pt x="11189" y="10129"/>
                </a:lnTo>
                <a:lnTo>
                  <a:pt x="12279" y="9547"/>
                </a:lnTo>
                <a:lnTo>
                  <a:pt x="13370" y="10076"/>
                </a:lnTo>
                <a:lnTo>
                  <a:pt x="14850" y="9652"/>
                </a:lnTo>
                <a:lnTo>
                  <a:pt x="12902" y="12247"/>
                </a:lnTo>
                <a:lnTo>
                  <a:pt x="12357" y="14417"/>
                </a:lnTo>
                <a:moveTo>
                  <a:pt x="7191" y="15952"/>
                </a:moveTo>
                <a:lnTo>
                  <a:pt x="14512" y="15952"/>
                </a:lnTo>
                <a:lnTo>
                  <a:pt x="14512" y="17064"/>
                </a:lnTo>
                <a:lnTo>
                  <a:pt x="7191" y="17047"/>
                </a:lnTo>
                <a:lnTo>
                  <a:pt x="7191" y="18123"/>
                </a:lnTo>
                <a:lnTo>
                  <a:pt x="14512" y="18158"/>
                </a:lnTo>
                <a:lnTo>
                  <a:pt x="14538" y="19182"/>
                </a:lnTo>
                <a:lnTo>
                  <a:pt x="7217" y="19182"/>
                </a:lnTo>
              </a:path>
            </a:pathLst>
          </a:custGeom>
          <a:solidFill>
            <a:srgbClr val="FFFFCC"/>
          </a:solidFill>
          <a:ln w="3175">
            <a:solidFill>
              <a:schemeClr val="tx1">
                <a:lumMod val="75000"/>
                <a:lumOff val="25000"/>
              </a:schemeClr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274477" y="5570076"/>
            <a:ext cx="82150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본 매뉴얼은</a:t>
            </a:r>
            <a:r>
              <a:rPr lang="en-US" altLang="ko-KR" sz="1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‘</a:t>
            </a:r>
            <a:r>
              <a:rPr lang="ko-KR" altLang="en-US" sz="12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전자바우처시스템</a:t>
            </a:r>
            <a:r>
              <a:rPr lang="en-US" altLang="ko-KR" sz="1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’‘</a:t>
            </a:r>
            <a:r>
              <a:rPr lang="ko-KR" altLang="en-US" sz="12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전자바우처포털</a:t>
            </a:r>
            <a:r>
              <a:rPr lang="en-US" altLang="ko-KR" sz="1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(https://www.socialservice.or.kr</a:t>
            </a:r>
            <a:r>
              <a:rPr lang="en-US" altLang="ko-KR" sz="1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)’</a:t>
            </a:r>
          </a:p>
          <a:p>
            <a:r>
              <a:rPr lang="en-US" altLang="ko-KR" sz="1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‘</a:t>
            </a:r>
            <a:r>
              <a:rPr lang="ko-KR" altLang="en-US" sz="1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국민행복카드포털</a:t>
            </a:r>
            <a:r>
              <a:rPr lang="en-US" altLang="ko-KR" sz="1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(http://www.voucher.go.kr)’</a:t>
            </a:r>
            <a:r>
              <a:rPr lang="ko-KR" altLang="en-US" sz="1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공지사항에서도 확인 가능합니다</a:t>
            </a:r>
            <a:r>
              <a:rPr lang="en-US" altLang="ko-KR" sz="1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438850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2E49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직사각형 22"/>
          <p:cNvSpPr/>
          <p:nvPr/>
        </p:nvSpPr>
        <p:spPr>
          <a:xfrm>
            <a:off x="272480" y="185826"/>
            <a:ext cx="9361040" cy="6480720"/>
          </a:xfrm>
          <a:prstGeom prst="rect">
            <a:avLst/>
          </a:prstGeom>
          <a:pattFill prst="dotGrid">
            <a:fgClr>
              <a:schemeClr val="accent3">
                <a:lumMod val="20000"/>
                <a:lumOff val="80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250000"/>
              </a:lnSpc>
            </a:pPr>
            <a:endParaRPr lang="ko-KR" altLang="en-US" dirty="0"/>
          </a:p>
        </p:txBody>
      </p:sp>
      <p:sp>
        <p:nvSpPr>
          <p:cNvPr id="42" name="직사각형 41"/>
          <p:cNvSpPr/>
          <p:nvPr/>
        </p:nvSpPr>
        <p:spPr>
          <a:xfrm>
            <a:off x="880188" y="2636912"/>
            <a:ext cx="8197192" cy="504056"/>
          </a:xfrm>
          <a:prstGeom prst="rect">
            <a:avLst/>
          </a:prstGeom>
          <a:solidFill>
            <a:srgbClr val="C0F6F5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b="1" dirty="0">
                <a:solidFill>
                  <a:schemeClr val="tx1"/>
                </a:solidFill>
              </a:rPr>
              <a:t> ▶ </a:t>
            </a:r>
            <a:r>
              <a:rPr lang="en-US" altLang="ko-KR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b="1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제공기관</a:t>
            </a:r>
            <a:r>
              <a:rPr lang="en-US" altLang="ko-KR" b="1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 </a:t>
            </a:r>
            <a:r>
              <a:rPr lang="ko-KR" altLang="en-US" b="1" dirty="0" err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전자바우처</a:t>
            </a:r>
            <a:r>
              <a:rPr lang="ko-KR" altLang="en-US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시스템에 제공인력 스마트폰 등록하기</a:t>
            </a:r>
          </a:p>
        </p:txBody>
      </p:sp>
      <p:sp>
        <p:nvSpPr>
          <p:cNvPr id="43" name="직사각형 42"/>
          <p:cNvSpPr/>
          <p:nvPr/>
        </p:nvSpPr>
        <p:spPr>
          <a:xfrm>
            <a:off x="880188" y="3573016"/>
            <a:ext cx="8197192" cy="504056"/>
          </a:xfrm>
          <a:prstGeom prst="rect">
            <a:avLst/>
          </a:prstGeom>
          <a:solidFill>
            <a:srgbClr val="C0F6F5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b="1" dirty="0">
                <a:solidFill>
                  <a:schemeClr val="tx1"/>
                </a:solidFill>
              </a:rPr>
              <a:t> ▶ </a:t>
            </a:r>
            <a:r>
              <a:rPr lang="en-US" altLang="ko-KR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서비스 </a:t>
            </a:r>
            <a:r>
              <a:rPr lang="ko-KR" altLang="en-US" b="1" dirty="0" err="1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제공인력</a:t>
            </a:r>
            <a:r>
              <a:rPr lang="en-US" altLang="ko-KR" b="1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 </a:t>
            </a:r>
            <a:r>
              <a:rPr lang="ko-KR" altLang="en-US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스마트폰에 </a:t>
            </a:r>
            <a:r>
              <a:rPr lang="ko-KR" altLang="en-US" b="1" dirty="0" err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전자바우처</a:t>
            </a:r>
            <a:r>
              <a:rPr lang="ko-KR" altLang="en-US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b="1" dirty="0" err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결제앱</a:t>
            </a:r>
            <a:r>
              <a:rPr lang="ko-KR" altLang="en-US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설치하기</a:t>
            </a:r>
          </a:p>
        </p:txBody>
      </p:sp>
      <p:sp>
        <p:nvSpPr>
          <p:cNvPr id="2" name="직사각형 1"/>
          <p:cNvSpPr/>
          <p:nvPr/>
        </p:nvSpPr>
        <p:spPr>
          <a:xfrm>
            <a:off x="5529064" y="1844824"/>
            <a:ext cx="936104" cy="32516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직사각형 21"/>
          <p:cNvSpPr/>
          <p:nvPr/>
        </p:nvSpPr>
        <p:spPr>
          <a:xfrm>
            <a:off x="1568624" y="1268760"/>
            <a:ext cx="6552728" cy="936104"/>
          </a:xfrm>
          <a:prstGeom prst="rect">
            <a:avLst/>
          </a:prstGeom>
          <a:noFill/>
          <a:ln w="19050">
            <a:solidFill>
              <a:srgbClr val="88B7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3200" b="1" dirty="0">
                <a:ln w="12700">
                  <a:solidFill>
                    <a:srgbClr val="0F2861">
                      <a:alpha val="90000"/>
                    </a:srgbClr>
                  </a:solidFill>
                </a:ln>
                <a:solidFill>
                  <a:srgbClr val="022FA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Part. 01</a:t>
            </a:r>
          </a:p>
          <a:p>
            <a:pPr algn="ctr"/>
            <a:r>
              <a:rPr lang="en-US" altLang="ko-KR" b="1" dirty="0">
                <a:solidFill>
                  <a:srgbClr val="022FA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 </a:t>
            </a:r>
            <a:r>
              <a:rPr lang="ko-KR" altLang="en-US" b="1" dirty="0" err="1">
                <a:solidFill>
                  <a:srgbClr val="022FA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스마트폰</a:t>
            </a:r>
            <a:r>
              <a:rPr lang="ko-KR" altLang="en-US" b="1" dirty="0">
                <a:solidFill>
                  <a:srgbClr val="022FA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결제를 위한 준비단계 </a:t>
            </a:r>
            <a:r>
              <a:rPr lang="en-US" altLang="ko-KR" b="1" dirty="0">
                <a:solidFill>
                  <a:srgbClr val="022FA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</a:t>
            </a:r>
            <a:endParaRPr lang="ko-KR" altLang="en-US" b="1" dirty="0">
              <a:solidFill>
                <a:srgbClr val="022FA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070800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2E49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직사각형 38"/>
          <p:cNvSpPr/>
          <p:nvPr/>
        </p:nvSpPr>
        <p:spPr>
          <a:xfrm>
            <a:off x="272480" y="185826"/>
            <a:ext cx="9361040" cy="6480720"/>
          </a:xfrm>
          <a:prstGeom prst="rect">
            <a:avLst/>
          </a:prstGeom>
          <a:pattFill prst="dotGrid">
            <a:fgClr>
              <a:schemeClr val="accent3">
                <a:lumMod val="20000"/>
                <a:lumOff val="80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250000"/>
              </a:lnSpc>
            </a:pPr>
            <a:endParaRPr lang="ko-KR" altLang="en-US" dirty="0"/>
          </a:p>
        </p:txBody>
      </p:sp>
      <p:cxnSp>
        <p:nvCxnSpPr>
          <p:cNvPr id="72" name="직선 연결선 71"/>
          <p:cNvCxnSpPr/>
          <p:nvPr/>
        </p:nvCxnSpPr>
        <p:spPr>
          <a:xfrm>
            <a:off x="671926" y="762983"/>
            <a:ext cx="5721233" cy="0"/>
          </a:xfrm>
          <a:prstGeom prst="line">
            <a:avLst/>
          </a:prstGeom>
          <a:ln w="22225">
            <a:solidFill>
              <a:srgbClr val="C2E49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TextBox 47"/>
          <p:cNvSpPr txBox="1"/>
          <p:nvPr/>
        </p:nvSpPr>
        <p:spPr>
          <a:xfrm>
            <a:off x="344488" y="239763"/>
            <a:ext cx="55684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dirty="0"/>
              <a:t>  </a:t>
            </a:r>
            <a:r>
              <a:rPr lang="en-US" altLang="ko-KR" sz="2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01. </a:t>
            </a:r>
            <a:r>
              <a:rPr lang="ko-KR" altLang="en-US" sz="2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스마트폰 </a:t>
            </a:r>
            <a:r>
              <a:rPr lang="ko-KR" altLang="en-US" sz="2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사용 등록 방법</a:t>
            </a:r>
            <a:endParaRPr lang="ko-KR" altLang="en-US" sz="22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74" name="직사각형 73"/>
          <p:cNvSpPr/>
          <p:nvPr/>
        </p:nvSpPr>
        <p:spPr>
          <a:xfrm>
            <a:off x="854404" y="4837452"/>
            <a:ext cx="8197192" cy="1736928"/>
          </a:xfrm>
          <a:prstGeom prst="rect">
            <a:avLst/>
          </a:prstGeom>
          <a:solidFill>
            <a:srgbClr val="DCF1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1500" b="1" spc="-1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[ </a:t>
            </a:r>
            <a:r>
              <a:rPr lang="ko-KR" altLang="en-US" sz="1500" b="1" spc="-1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스마트폰 결제 전 </a:t>
            </a:r>
            <a:r>
              <a:rPr lang="ko-KR" altLang="en-US" sz="1500" b="1" spc="-100" dirty="0" err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제공기관의</a:t>
            </a:r>
            <a:r>
              <a:rPr lang="ko-KR" altLang="en-US" sz="1500" b="1" spc="-1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500" b="1" spc="-1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준비사항 </a:t>
            </a:r>
            <a:r>
              <a:rPr lang="en-US" altLang="ko-KR" sz="1500" b="1" spc="-1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– </a:t>
            </a:r>
            <a:r>
              <a:rPr lang="ko-KR" altLang="en-US" sz="1500" b="1" spc="-1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시스템에 스마트폰 결제 등록하기 </a:t>
            </a:r>
            <a:r>
              <a:rPr lang="en-US" altLang="ko-KR" sz="1500" b="1" spc="-1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]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ko-KR" altLang="en-US" sz="1500" b="1" spc="-100" dirty="0" err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전자바우처시스템</a:t>
            </a:r>
            <a:r>
              <a:rPr lang="ko-KR" altLang="en-US" sz="1500" b="1" spc="-1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500" b="1" spc="-1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&gt;</a:t>
            </a:r>
            <a:r>
              <a:rPr lang="ko-KR" altLang="en-US" sz="1500" b="1" spc="-1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제공기관관리 </a:t>
            </a:r>
            <a:r>
              <a:rPr lang="en-US" altLang="ko-KR" sz="1500" b="1" spc="-1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&gt; </a:t>
            </a:r>
            <a:r>
              <a:rPr lang="ko-KR" altLang="en-US" sz="1500" b="1" spc="-1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단말기관리 </a:t>
            </a:r>
            <a:r>
              <a:rPr lang="en-US" altLang="ko-KR" sz="1500" b="1" spc="-1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&gt; </a:t>
            </a:r>
            <a:r>
              <a:rPr lang="ko-KR" altLang="en-US" sz="1500" b="1" spc="-1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단말기통합관리에 </a:t>
            </a:r>
            <a:r>
              <a:rPr lang="en-US" altLang="ko-KR" sz="1500" b="1" spc="-1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[</a:t>
            </a:r>
            <a:r>
              <a:rPr lang="ko-KR" altLang="en-US" sz="1500" b="1" spc="-1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스마트폰 등록</a:t>
            </a:r>
            <a:r>
              <a:rPr lang="en-US" altLang="ko-KR" sz="1500" b="1" spc="-1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] </a:t>
            </a:r>
            <a:r>
              <a:rPr lang="ko-KR" altLang="en-US" sz="1500" b="1" spc="-1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버튼 클릭</a:t>
            </a:r>
            <a:endParaRPr lang="en-US" altLang="ko-KR" sz="1500" b="1" spc="-100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en-US" altLang="ko-KR" sz="1500" b="1" spc="-1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</a:t>
            </a:r>
            <a:r>
              <a:rPr lang="ko-KR" altLang="en-US" sz="1500" b="1" spc="-1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버튼을 클릭하여</a:t>
            </a:r>
            <a:r>
              <a:rPr lang="en-US" altLang="ko-KR" sz="1500" b="1" spc="-1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500" b="1" spc="-1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등록하고자 하는 제공인력의 이름</a:t>
            </a:r>
            <a:r>
              <a:rPr lang="en-US" altLang="ko-KR" sz="1500" b="1" spc="-1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500" b="1" spc="-1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생년월일 확인 후 선택</a:t>
            </a:r>
            <a:endParaRPr lang="en-US" altLang="ko-KR" sz="1500" b="1" spc="-100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ko-KR" altLang="en-US" sz="1500" b="1" spc="-1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등록하고자 하는 제공인력 스마트폰의 통신사</a:t>
            </a:r>
            <a:r>
              <a:rPr lang="en-US" altLang="ko-KR" sz="1500" b="1" spc="-1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500" b="1" spc="-1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제조사</a:t>
            </a:r>
            <a:r>
              <a:rPr lang="en-US" altLang="ko-KR" sz="1500" b="1" spc="-1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500" b="1" spc="-1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스마트폰 모델명 </a:t>
            </a:r>
            <a:r>
              <a:rPr lang="ko-KR" altLang="en-US" sz="1500" b="1" spc="-1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확인하여 입력</a:t>
            </a:r>
            <a:endParaRPr lang="en-US" altLang="ko-KR" sz="1500" b="1" spc="-100" dirty="0" smtClean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300" b="1" spc="-1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</a:t>
            </a:r>
            <a:r>
              <a:rPr lang="en-US" altLang="ko-KR" sz="1300" b="1" spc="-1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※ </a:t>
            </a:r>
            <a:r>
              <a:rPr lang="ko-KR" altLang="en-US" sz="1300" b="1" spc="-1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결제는 가능하지만 등록하고자 하는 기종이 없을 경우 </a:t>
            </a:r>
            <a:r>
              <a:rPr lang="en-US" altLang="ko-KR" sz="1300" b="1" spc="-1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“</a:t>
            </a:r>
            <a:r>
              <a:rPr lang="ko-KR" altLang="en-US" sz="1300" b="1" spc="-1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등록 외 </a:t>
            </a:r>
            <a:r>
              <a:rPr lang="ko-KR" altLang="en-US" sz="1300" b="1" spc="-100" dirty="0" err="1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기타기종</a:t>
            </a:r>
            <a:r>
              <a:rPr lang="en-US" altLang="ko-KR" sz="1300" b="1" spc="-1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” </a:t>
            </a:r>
            <a:r>
              <a:rPr lang="ko-KR" altLang="en-US" sz="1300" b="1" spc="-1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선택하여 등록</a:t>
            </a:r>
            <a:endParaRPr lang="en-US" altLang="ko-KR" sz="1300" b="1" spc="-100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272480" y="6361583"/>
            <a:ext cx="233159" cy="30777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ko-KR" sz="1400" b="1" cap="none" spc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</a:p>
        </p:txBody>
      </p:sp>
      <p:grpSp>
        <p:nvGrpSpPr>
          <p:cNvPr id="29" name="그룹 28">
            <a:extLst>
              <a:ext uri="{FF2B5EF4-FFF2-40B4-BE49-F238E27FC236}">
                <a16:creationId xmlns:a16="http://schemas.microsoft.com/office/drawing/2014/main" id="{062E4F9A-4E63-4759-AC11-3AF8811498E3}"/>
              </a:ext>
            </a:extLst>
          </p:cNvPr>
          <p:cNvGrpSpPr/>
          <p:nvPr/>
        </p:nvGrpSpPr>
        <p:grpSpPr>
          <a:xfrm>
            <a:off x="743935" y="1036877"/>
            <a:ext cx="8457537" cy="3730105"/>
            <a:chOff x="724231" y="260648"/>
            <a:chExt cx="8457537" cy="3730105"/>
          </a:xfrm>
        </p:grpSpPr>
        <p:grpSp>
          <p:nvGrpSpPr>
            <p:cNvPr id="30" name="그룹 29">
              <a:extLst>
                <a:ext uri="{FF2B5EF4-FFF2-40B4-BE49-F238E27FC236}">
                  <a16:creationId xmlns:a16="http://schemas.microsoft.com/office/drawing/2014/main" id="{914CC6D9-FF73-4620-8B9F-4EBBFFF95FC1}"/>
                </a:ext>
              </a:extLst>
            </p:cNvPr>
            <p:cNvGrpSpPr/>
            <p:nvPr/>
          </p:nvGrpSpPr>
          <p:grpSpPr>
            <a:xfrm>
              <a:off x="724231" y="260648"/>
              <a:ext cx="8457537" cy="3695933"/>
              <a:chOff x="671927" y="1027067"/>
              <a:chExt cx="8457537" cy="3695933"/>
            </a:xfrm>
          </p:grpSpPr>
          <p:sp>
            <p:nvSpPr>
              <p:cNvPr id="32" name="사각형: 둥근 모서리 31">
                <a:extLst>
                  <a:ext uri="{FF2B5EF4-FFF2-40B4-BE49-F238E27FC236}">
                    <a16:creationId xmlns:a16="http://schemas.microsoft.com/office/drawing/2014/main" id="{90F7CEF5-5ABF-44C3-BE35-A6A56F73E0B5}"/>
                  </a:ext>
                </a:extLst>
              </p:cNvPr>
              <p:cNvSpPr/>
              <p:nvPr/>
            </p:nvSpPr>
            <p:spPr>
              <a:xfrm>
                <a:off x="671927" y="1027067"/>
                <a:ext cx="8457537" cy="3536411"/>
              </a:xfrm>
              <a:prstGeom prst="roundRect">
                <a:avLst>
                  <a:gd name="adj" fmla="val 7330"/>
                </a:avLst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33" name="직사각형 32">
                <a:extLst>
                  <a:ext uri="{FF2B5EF4-FFF2-40B4-BE49-F238E27FC236}">
                    <a16:creationId xmlns:a16="http://schemas.microsoft.com/office/drawing/2014/main" id="{82C260D3-067A-4FAF-AABB-93EC40E427A0}"/>
                  </a:ext>
                </a:extLst>
              </p:cNvPr>
              <p:cNvSpPr/>
              <p:nvPr/>
            </p:nvSpPr>
            <p:spPr>
              <a:xfrm>
                <a:off x="4592960" y="4509120"/>
                <a:ext cx="390043" cy="213880"/>
              </a:xfrm>
              <a:prstGeom prst="rect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34" name="직사각형 33">
                <a:extLst>
                  <a:ext uri="{FF2B5EF4-FFF2-40B4-BE49-F238E27FC236}">
                    <a16:creationId xmlns:a16="http://schemas.microsoft.com/office/drawing/2014/main" id="{594EF1CD-A6F5-45A7-8264-4669FF5677CA}"/>
                  </a:ext>
                </a:extLst>
              </p:cNvPr>
              <p:cNvSpPr/>
              <p:nvPr/>
            </p:nvSpPr>
            <p:spPr>
              <a:xfrm>
                <a:off x="818541" y="1148032"/>
                <a:ext cx="8166908" cy="3245097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</p:grpSp>
        <p:sp>
          <p:nvSpPr>
            <p:cNvPr id="31" name="타원 30">
              <a:extLst>
                <a:ext uri="{FF2B5EF4-FFF2-40B4-BE49-F238E27FC236}">
                  <a16:creationId xmlns:a16="http://schemas.microsoft.com/office/drawing/2014/main" id="{48B5B5E3-2CDE-4C18-9680-89F6ABC9A827}"/>
                </a:ext>
              </a:extLst>
            </p:cNvPr>
            <p:cNvSpPr/>
            <p:nvPr/>
          </p:nvSpPr>
          <p:spPr>
            <a:xfrm>
              <a:off x="4120205" y="3901700"/>
              <a:ext cx="1440160" cy="89053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9" name="타원 8">
            <a:extLst>
              <a:ext uri="{FF2B5EF4-FFF2-40B4-BE49-F238E27FC236}">
                <a16:creationId xmlns:a16="http://schemas.microsoft.com/office/drawing/2014/main" id="{CA0503E1-E600-486E-B9A2-0B8E116F531D}"/>
              </a:ext>
            </a:extLst>
          </p:cNvPr>
          <p:cNvSpPr/>
          <p:nvPr/>
        </p:nvSpPr>
        <p:spPr>
          <a:xfrm>
            <a:off x="1136576" y="4437112"/>
            <a:ext cx="111414" cy="8181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6" name="타원 45">
            <a:extLst>
              <a:ext uri="{FF2B5EF4-FFF2-40B4-BE49-F238E27FC236}">
                <a16:creationId xmlns:a16="http://schemas.microsoft.com/office/drawing/2014/main" id="{B107F0DE-48BA-45E5-B231-860E0FBD035A}"/>
              </a:ext>
            </a:extLst>
          </p:cNvPr>
          <p:cNvSpPr/>
          <p:nvPr/>
        </p:nvSpPr>
        <p:spPr>
          <a:xfrm>
            <a:off x="1356794" y="4437112"/>
            <a:ext cx="111414" cy="8181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7" name="타원 46">
            <a:extLst>
              <a:ext uri="{FF2B5EF4-FFF2-40B4-BE49-F238E27FC236}">
                <a16:creationId xmlns:a16="http://schemas.microsoft.com/office/drawing/2014/main" id="{FD9F93DF-5BF4-403F-935E-9908D059A31D}"/>
              </a:ext>
            </a:extLst>
          </p:cNvPr>
          <p:cNvSpPr/>
          <p:nvPr/>
        </p:nvSpPr>
        <p:spPr>
          <a:xfrm>
            <a:off x="1577012" y="4437112"/>
            <a:ext cx="111414" cy="8181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0" name="타원 49">
            <a:extLst>
              <a:ext uri="{FF2B5EF4-FFF2-40B4-BE49-F238E27FC236}">
                <a16:creationId xmlns:a16="http://schemas.microsoft.com/office/drawing/2014/main" id="{CE50BE02-0A1F-4F24-AC3C-962A13529353}"/>
              </a:ext>
            </a:extLst>
          </p:cNvPr>
          <p:cNvSpPr/>
          <p:nvPr/>
        </p:nvSpPr>
        <p:spPr>
          <a:xfrm>
            <a:off x="1797230" y="4437112"/>
            <a:ext cx="111414" cy="8181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57" name="그림 56">
            <a:extLst>
              <a:ext uri="{FF2B5EF4-FFF2-40B4-BE49-F238E27FC236}">
                <a16:creationId xmlns:a16="http://schemas.microsoft.com/office/drawing/2014/main" id="{2CF9FEB0-4C4D-4714-AE5F-62D96C24F8D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6569" t="13786" r="50417" b="80413"/>
          <a:stretch/>
        </p:blipFill>
        <p:spPr>
          <a:xfrm>
            <a:off x="1288980" y="5582210"/>
            <a:ext cx="288032" cy="291873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0549" y="1147138"/>
            <a:ext cx="8161047" cy="3255801"/>
          </a:xfrm>
          <a:prstGeom prst="rect">
            <a:avLst/>
          </a:prstGeom>
        </p:spPr>
      </p:pic>
      <p:sp>
        <p:nvSpPr>
          <p:cNvPr id="52" name="직사각형 51">
            <a:extLst>
              <a:ext uri="{FF2B5EF4-FFF2-40B4-BE49-F238E27FC236}">
                <a16:creationId xmlns:a16="http://schemas.microsoft.com/office/drawing/2014/main" id="{1DEC0F87-3D57-44A0-B91A-F93298C2383E}"/>
              </a:ext>
            </a:extLst>
          </p:cNvPr>
          <p:cNvSpPr/>
          <p:nvPr/>
        </p:nvSpPr>
        <p:spPr>
          <a:xfrm>
            <a:off x="5313041" y="1724332"/>
            <a:ext cx="864096" cy="216024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4" name="타원 53">
            <a:extLst>
              <a:ext uri="{FF2B5EF4-FFF2-40B4-BE49-F238E27FC236}">
                <a16:creationId xmlns:a16="http://schemas.microsoft.com/office/drawing/2014/main" id="{048888D3-FE46-4916-BF5F-3699D468216D}"/>
              </a:ext>
            </a:extLst>
          </p:cNvPr>
          <p:cNvSpPr/>
          <p:nvPr/>
        </p:nvSpPr>
        <p:spPr>
          <a:xfrm>
            <a:off x="5109346" y="1474483"/>
            <a:ext cx="267715" cy="267715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srgbClr val="C00000"/>
                </a:solidFill>
              </a:rPr>
              <a:t>1</a:t>
            </a:r>
            <a:endParaRPr lang="ko-KR" altLang="en-US" dirty="0">
              <a:solidFill>
                <a:srgbClr val="C00000"/>
              </a:solidFill>
            </a:endParaRPr>
          </a:p>
        </p:txBody>
      </p:sp>
      <p:sp>
        <p:nvSpPr>
          <p:cNvPr id="55" name="직사각형 54">
            <a:extLst>
              <a:ext uri="{FF2B5EF4-FFF2-40B4-BE49-F238E27FC236}">
                <a16:creationId xmlns:a16="http://schemas.microsoft.com/office/drawing/2014/main" id="{7D56C833-323A-4640-B246-41C8558C89AF}"/>
              </a:ext>
            </a:extLst>
          </p:cNvPr>
          <p:cNvSpPr/>
          <p:nvPr/>
        </p:nvSpPr>
        <p:spPr>
          <a:xfrm>
            <a:off x="1688426" y="2350714"/>
            <a:ext cx="5555848" cy="38559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6" name="타원 55">
            <a:extLst>
              <a:ext uri="{FF2B5EF4-FFF2-40B4-BE49-F238E27FC236}">
                <a16:creationId xmlns:a16="http://schemas.microsoft.com/office/drawing/2014/main" id="{47C94925-7C7C-449A-AE05-9947BA53096D}"/>
              </a:ext>
            </a:extLst>
          </p:cNvPr>
          <p:cNvSpPr/>
          <p:nvPr/>
        </p:nvSpPr>
        <p:spPr>
          <a:xfrm>
            <a:off x="1388200" y="2146578"/>
            <a:ext cx="267715" cy="267715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srgbClr val="C00000"/>
                </a:solidFill>
              </a:rPr>
              <a:t>2</a:t>
            </a:r>
            <a:endParaRPr lang="ko-KR" altLang="en-US" dirty="0">
              <a:solidFill>
                <a:srgbClr val="C00000"/>
              </a:solidFill>
            </a:endParaRPr>
          </a:p>
        </p:txBody>
      </p:sp>
      <p:sp>
        <p:nvSpPr>
          <p:cNvPr id="58" name="직사각형 57">
            <a:extLst>
              <a:ext uri="{FF2B5EF4-FFF2-40B4-BE49-F238E27FC236}">
                <a16:creationId xmlns:a16="http://schemas.microsoft.com/office/drawing/2014/main" id="{355BE4B6-D911-4BF1-BCF6-B906BF03D428}"/>
              </a:ext>
            </a:extLst>
          </p:cNvPr>
          <p:cNvSpPr/>
          <p:nvPr/>
        </p:nvSpPr>
        <p:spPr>
          <a:xfrm>
            <a:off x="1688426" y="2852295"/>
            <a:ext cx="5555848" cy="1008753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9" name="타원 58">
            <a:extLst>
              <a:ext uri="{FF2B5EF4-FFF2-40B4-BE49-F238E27FC236}">
                <a16:creationId xmlns:a16="http://schemas.microsoft.com/office/drawing/2014/main" id="{D25984E4-D260-4A6E-A1E4-ECD8F441A3A1}"/>
              </a:ext>
            </a:extLst>
          </p:cNvPr>
          <p:cNvSpPr/>
          <p:nvPr/>
        </p:nvSpPr>
        <p:spPr>
          <a:xfrm>
            <a:off x="1397101" y="2652814"/>
            <a:ext cx="267715" cy="267715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srgbClr val="C00000"/>
                </a:solidFill>
              </a:rPr>
              <a:t>3</a:t>
            </a:r>
            <a:endParaRPr lang="ko-KR" altLang="en-US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0528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2E49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직사각형 34"/>
          <p:cNvSpPr/>
          <p:nvPr/>
        </p:nvSpPr>
        <p:spPr>
          <a:xfrm>
            <a:off x="272480" y="185826"/>
            <a:ext cx="9361040" cy="6480720"/>
          </a:xfrm>
          <a:prstGeom prst="rect">
            <a:avLst/>
          </a:prstGeom>
          <a:pattFill prst="dotGrid">
            <a:fgClr>
              <a:schemeClr val="accent3">
                <a:lumMod val="20000"/>
                <a:lumOff val="80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250000"/>
              </a:lnSpc>
            </a:pPr>
            <a:endParaRPr lang="ko-KR" altLang="en-US" dirty="0"/>
          </a:p>
        </p:txBody>
      </p:sp>
      <p:sp>
        <p:nvSpPr>
          <p:cNvPr id="74" name="직사각형 73"/>
          <p:cNvSpPr/>
          <p:nvPr/>
        </p:nvSpPr>
        <p:spPr>
          <a:xfrm>
            <a:off x="854404" y="4837452"/>
            <a:ext cx="8197192" cy="1736928"/>
          </a:xfrm>
          <a:prstGeom prst="rect">
            <a:avLst/>
          </a:prstGeom>
          <a:solidFill>
            <a:srgbClr val="DCF1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lnSpc>
                <a:spcPct val="200000"/>
              </a:lnSpc>
              <a:buAutoNum type="arabicPeriod" startAt="4"/>
            </a:pPr>
            <a:r>
              <a:rPr lang="ko-KR" altLang="en-US" sz="1500" b="1" spc="-1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서비스 제공인력의 휴대전화 번호를 </a:t>
            </a:r>
            <a:r>
              <a:rPr lang="ko-KR" altLang="en-US" sz="1500" b="1" spc="-1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입력</a:t>
            </a:r>
            <a:endParaRPr lang="en-US" altLang="ko-KR" sz="1500" b="1" spc="-100" dirty="0" smtClean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342900" indent="-342900">
              <a:lnSpc>
                <a:spcPct val="200000"/>
              </a:lnSpc>
              <a:buAutoNum type="arabicPeriod" startAt="4"/>
            </a:pPr>
            <a:r>
              <a:rPr lang="en-US" altLang="ko-KR" sz="1500" b="1" spc="-1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[</a:t>
            </a:r>
            <a:r>
              <a:rPr lang="ko-KR" altLang="en-US" sz="1500" b="1" spc="-1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저장</a:t>
            </a:r>
            <a:r>
              <a:rPr lang="en-US" altLang="ko-KR" sz="1500" b="1" spc="-1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] </a:t>
            </a:r>
            <a:r>
              <a:rPr lang="ko-KR" altLang="en-US" sz="1500" b="1" spc="-1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버튼을 클릭하여 </a:t>
            </a:r>
            <a:r>
              <a:rPr lang="ko-KR" altLang="en-US" sz="1500" b="1" spc="-1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제공인력의 </a:t>
            </a:r>
            <a:r>
              <a:rPr lang="ko-KR" altLang="en-US" sz="1500" b="1" spc="-1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스마트폰 등록을 </a:t>
            </a:r>
            <a:r>
              <a:rPr lang="ko-KR" altLang="en-US" sz="1500" b="1" spc="-1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완료</a:t>
            </a:r>
            <a:endParaRPr lang="en-US" altLang="ko-KR" sz="1500" b="1" spc="-100" dirty="0" smtClean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200000"/>
              </a:lnSpc>
            </a:pPr>
            <a:r>
              <a:rPr lang="ko-KR" altLang="en-US" sz="1300" b="1" spc="-100" dirty="0" smtClean="0">
                <a:solidFill>
                  <a:schemeClr val="tx1"/>
                </a:solidFill>
                <a:latin typeface="맑은 고딕" panose="020B0503020000020004" pitchFamily="50" charset="-127"/>
              </a:rPr>
              <a:t>   </a:t>
            </a:r>
            <a:r>
              <a:rPr lang="en-US" altLang="ko-KR" sz="1300" b="1" spc="-100" dirty="0" smtClean="0">
                <a:solidFill>
                  <a:schemeClr val="tx1"/>
                </a:solidFill>
                <a:latin typeface="맑은 고딕" panose="020B0503020000020004" pitchFamily="50" charset="-127"/>
              </a:rPr>
              <a:t>※ </a:t>
            </a:r>
            <a:r>
              <a:rPr lang="ko-KR" altLang="en-US" sz="1300" b="1" spc="-100" dirty="0" smtClean="0">
                <a:solidFill>
                  <a:schemeClr val="tx1"/>
                </a:solidFill>
                <a:latin typeface="맑은 고딕" panose="020B0503020000020004" pitchFamily="50" charset="-127"/>
              </a:rPr>
              <a:t>여러 제공기관에 소속된 </a:t>
            </a:r>
            <a:r>
              <a:rPr lang="ko-KR" altLang="en-US" sz="1300" b="1" spc="-100" dirty="0" err="1" smtClean="0">
                <a:solidFill>
                  <a:schemeClr val="tx1"/>
                </a:solidFill>
                <a:latin typeface="맑은 고딕" panose="020B0503020000020004" pitchFamily="50" charset="-127"/>
              </a:rPr>
              <a:t>제공인력도</a:t>
            </a:r>
            <a:r>
              <a:rPr lang="ko-KR" altLang="en-US" sz="1300" b="1" spc="-100" dirty="0" smtClean="0">
                <a:solidFill>
                  <a:schemeClr val="tx1"/>
                </a:solidFill>
                <a:latin typeface="맑은 고딕" panose="020B0503020000020004" pitchFamily="50" charset="-127"/>
              </a:rPr>
              <a:t> 기관별로 등록 후 한 대의 스마트폰으로 사용 가능합니다</a:t>
            </a:r>
            <a:r>
              <a:rPr lang="en-US" altLang="ko-KR" sz="1300" b="1" spc="-100" dirty="0" smtClean="0">
                <a:solidFill>
                  <a:schemeClr val="tx1"/>
                </a:solidFill>
                <a:latin typeface="맑은 고딕" panose="020B0503020000020004" pitchFamily="50" charset="-127"/>
              </a:rPr>
              <a:t>.</a:t>
            </a:r>
            <a:endParaRPr lang="en-US" altLang="ko-KR" sz="1300" b="1" spc="-100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pSp>
        <p:nvGrpSpPr>
          <p:cNvPr id="29" name="그룹 28">
            <a:extLst>
              <a:ext uri="{FF2B5EF4-FFF2-40B4-BE49-F238E27FC236}">
                <a16:creationId xmlns:a16="http://schemas.microsoft.com/office/drawing/2014/main" id="{062E4F9A-4E63-4759-AC11-3AF8811498E3}"/>
              </a:ext>
            </a:extLst>
          </p:cNvPr>
          <p:cNvGrpSpPr/>
          <p:nvPr/>
        </p:nvGrpSpPr>
        <p:grpSpPr>
          <a:xfrm>
            <a:off x="743935" y="1036877"/>
            <a:ext cx="8457537" cy="3730105"/>
            <a:chOff x="724231" y="260648"/>
            <a:chExt cx="8457537" cy="3730105"/>
          </a:xfrm>
        </p:grpSpPr>
        <p:grpSp>
          <p:nvGrpSpPr>
            <p:cNvPr id="30" name="그룹 29">
              <a:extLst>
                <a:ext uri="{FF2B5EF4-FFF2-40B4-BE49-F238E27FC236}">
                  <a16:creationId xmlns:a16="http://schemas.microsoft.com/office/drawing/2014/main" id="{914CC6D9-FF73-4620-8B9F-4EBBFFF95FC1}"/>
                </a:ext>
              </a:extLst>
            </p:cNvPr>
            <p:cNvGrpSpPr/>
            <p:nvPr/>
          </p:nvGrpSpPr>
          <p:grpSpPr>
            <a:xfrm>
              <a:off x="724231" y="260648"/>
              <a:ext cx="8457537" cy="3695933"/>
              <a:chOff x="671927" y="1027067"/>
              <a:chExt cx="8457537" cy="3695933"/>
            </a:xfrm>
          </p:grpSpPr>
          <p:sp>
            <p:nvSpPr>
              <p:cNvPr id="32" name="사각형: 둥근 모서리 31">
                <a:extLst>
                  <a:ext uri="{FF2B5EF4-FFF2-40B4-BE49-F238E27FC236}">
                    <a16:creationId xmlns:a16="http://schemas.microsoft.com/office/drawing/2014/main" id="{90F7CEF5-5ABF-44C3-BE35-A6A56F73E0B5}"/>
                  </a:ext>
                </a:extLst>
              </p:cNvPr>
              <p:cNvSpPr/>
              <p:nvPr/>
            </p:nvSpPr>
            <p:spPr>
              <a:xfrm>
                <a:off x="671927" y="1027067"/>
                <a:ext cx="8457537" cy="3536411"/>
              </a:xfrm>
              <a:prstGeom prst="roundRect">
                <a:avLst>
                  <a:gd name="adj" fmla="val 7330"/>
                </a:avLst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33" name="직사각형 32">
                <a:extLst>
                  <a:ext uri="{FF2B5EF4-FFF2-40B4-BE49-F238E27FC236}">
                    <a16:creationId xmlns:a16="http://schemas.microsoft.com/office/drawing/2014/main" id="{82C260D3-067A-4FAF-AABB-93EC40E427A0}"/>
                  </a:ext>
                </a:extLst>
              </p:cNvPr>
              <p:cNvSpPr/>
              <p:nvPr/>
            </p:nvSpPr>
            <p:spPr>
              <a:xfrm>
                <a:off x="4592960" y="4509120"/>
                <a:ext cx="390043" cy="213880"/>
              </a:xfrm>
              <a:prstGeom prst="rect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34" name="직사각형 33">
                <a:extLst>
                  <a:ext uri="{FF2B5EF4-FFF2-40B4-BE49-F238E27FC236}">
                    <a16:creationId xmlns:a16="http://schemas.microsoft.com/office/drawing/2014/main" id="{594EF1CD-A6F5-45A7-8264-4669FF5677CA}"/>
                  </a:ext>
                </a:extLst>
              </p:cNvPr>
              <p:cNvSpPr/>
              <p:nvPr/>
            </p:nvSpPr>
            <p:spPr>
              <a:xfrm>
                <a:off x="818541" y="1148032"/>
                <a:ext cx="8166908" cy="3245097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</p:grpSp>
        <p:sp>
          <p:nvSpPr>
            <p:cNvPr id="31" name="타원 30">
              <a:extLst>
                <a:ext uri="{FF2B5EF4-FFF2-40B4-BE49-F238E27FC236}">
                  <a16:creationId xmlns:a16="http://schemas.microsoft.com/office/drawing/2014/main" id="{48B5B5E3-2CDE-4C18-9680-89F6ABC9A827}"/>
                </a:ext>
              </a:extLst>
            </p:cNvPr>
            <p:cNvSpPr/>
            <p:nvPr/>
          </p:nvSpPr>
          <p:spPr>
            <a:xfrm>
              <a:off x="4120205" y="3901700"/>
              <a:ext cx="1440160" cy="89053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49" name="직사각형 48">
            <a:extLst>
              <a:ext uri="{FF2B5EF4-FFF2-40B4-BE49-F238E27FC236}">
                <a16:creationId xmlns:a16="http://schemas.microsoft.com/office/drawing/2014/main" id="{FFD3BAB3-E24D-437C-AC87-590989D4BC25}"/>
              </a:ext>
            </a:extLst>
          </p:cNvPr>
          <p:cNvSpPr/>
          <p:nvPr/>
        </p:nvSpPr>
        <p:spPr>
          <a:xfrm>
            <a:off x="9400361" y="6361583"/>
            <a:ext cx="233159" cy="30777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ko-KR" sz="1400" b="1" cap="none" spc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2472" y="1163947"/>
            <a:ext cx="8159124" cy="3250341"/>
          </a:xfrm>
          <a:prstGeom prst="rect">
            <a:avLst/>
          </a:prstGeom>
        </p:spPr>
      </p:pic>
      <p:sp>
        <p:nvSpPr>
          <p:cNvPr id="42" name="직사각형 41">
            <a:extLst>
              <a:ext uri="{FF2B5EF4-FFF2-40B4-BE49-F238E27FC236}">
                <a16:creationId xmlns:a16="http://schemas.microsoft.com/office/drawing/2014/main" id="{203CF62A-C961-43BE-AF97-3D05EA47A849}"/>
              </a:ext>
            </a:extLst>
          </p:cNvPr>
          <p:cNvSpPr/>
          <p:nvPr/>
        </p:nvSpPr>
        <p:spPr>
          <a:xfrm>
            <a:off x="2276773" y="3130621"/>
            <a:ext cx="4104456" cy="226371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3" name="타원 42">
            <a:extLst>
              <a:ext uri="{FF2B5EF4-FFF2-40B4-BE49-F238E27FC236}">
                <a16:creationId xmlns:a16="http://schemas.microsoft.com/office/drawing/2014/main" id="{69BACAD8-43BF-4E56-A195-9968355FDC54}"/>
              </a:ext>
            </a:extLst>
          </p:cNvPr>
          <p:cNvSpPr/>
          <p:nvPr/>
        </p:nvSpPr>
        <p:spPr>
          <a:xfrm>
            <a:off x="2015020" y="2943938"/>
            <a:ext cx="267715" cy="267715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srgbClr val="C00000"/>
                </a:solidFill>
              </a:rPr>
              <a:t>4</a:t>
            </a:r>
            <a:endParaRPr lang="ko-KR" altLang="en-US" dirty="0">
              <a:solidFill>
                <a:srgbClr val="C00000"/>
              </a:solidFill>
            </a:endParaRPr>
          </a:p>
        </p:txBody>
      </p:sp>
      <p:sp>
        <p:nvSpPr>
          <p:cNvPr id="9" name="타원 8">
            <a:extLst>
              <a:ext uri="{FF2B5EF4-FFF2-40B4-BE49-F238E27FC236}">
                <a16:creationId xmlns:a16="http://schemas.microsoft.com/office/drawing/2014/main" id="{CA0503E1-E600-486E-B9A2-0B8E116F531D}"/>
              </a:ext>
            </a:extLst>
          </p:cNvPr>
          <p:cNvSpPr/>
          <p:nvPr/>
        </p:nvSpPr>
        <p:spPr>
          <a:xfrm>
            <a:off x="1136576" y="4437112"/>
            <a:ext cx="111414" cy="8181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6" name="타원 45">
            <a:extLst>
              <a:ext uri="{FF2B5EF4-FFF2-40B4-BE49-F238E27FC236}">
                <a16:creationId xmlns:a16="http://schemas.microsoft.com/office/drawing/2014/main" id="{B107F0DE-48BA-45E5-B231-860E0FBD035A}"/>
              </a:ext>
            </a:extLst>
          </p:cNvPr>
          <p:cNvSpPr/>
          <p:nvPr/>
        </p:nvSpPr>
        <p:spPr>
          <a:xfrm>
            <a:off x="1356794" y="4437112"/>
            <a:ext cx="111414" cy="8181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7" name="타원 46">
            <a:extLst>
              <a:ext uri="{FF2B5EF4-FFF2-40B4-BE49-F238E27FC236}">
                <a16:creationId xmlns:a16="http://schemas.microsoft.com/office/drawing/2014/main" id="{FD9F93DF-5BF4-403F-935E-9908D059A31D}"/>
              </a:ext>
            </a:extLst>
          </p:cNvPr>
          <p:cNvSpPr/>
          <p:nvPr/>
        </p:nvSpPr>
        <p:spPr>
          <a:xfrm>
            <a:off x="1577012" y="4437112"/>
            <a:ext cx="111414" cy="8181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0" name="타원 49">
            <a:extLst>
              <a:ext uri="{FF2B5EF4-FFF2-40B4-BE49-F238E27FC236}">
                <a16:creationId xmlns:a16="http://schemas.microsoft.com/office/drawing/2014/main" id="{CE50BE02-0A1F-4F24-AC3C-962A13529353}"/>
              </a:ext>
            </a:extLst>
          </p:cNvPr>
          <p:cNvSpPr/>
          <p:nvPr/>
        </p:nvSpPr>
        <p:spPr>
          <a:xfrm>
            <a:off x="1797230" y="4437112"/>
            <a:ext cx="111414" cy="8181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직사각형 43">
            <a:extLst>
              <a:ext uri="{FF2B5EF4-FFF2-40B4-BE49-F238E27FC236}">
                <a16:creationId xmlns:a16="http://schemas.microsoft.com/office/drawing/2014/main" id="{FA9C98E9-EB83-4B34-8722-97ADE07B7DD1}"/>
              </a:ext>
            </a:extLst>
          </p:cNvPr>
          <p:cNvSpPr/>
          <p:nvPr/>
        </p:nvSpPr>
        <p:spPr>
          <a:xfrm>
            <a:off x="6944534" y="4244703"/>
            <a:ext cx="433006" cy="180997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5" name="타원 44">
            <a:extLst>
              <a:ext uri="{FF2B5EF4-FFF2-40B4-BE49-F238E27FC236}">
                <a16:creationId xmlns:a16="http://schemas.microsoft.com/office/drawing/2014/main" id="{9468DBB8-DE2B-4B2B-8DD6-395CE445CC9B}"/>
              </a:ext>
            </a:extLst>
          </p:cNvPr>
          <p:cNvSpPr/>
          <p:nvPr/>
        </p:nvSpPr>
        <p:spPr>
          <a:xfrm>
            <a:off x="6810677" y="4005064"/>
            <a:ext cx="267715" cy="267715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srgbClr val="C00000"/>
                </a:solidFill>
              </a:rPr>
              <a:t>5</a:t>
            </a:r>
            <a:endParaRPr lang="ko-KR" altLang="en-US" dirty="0">
              <a:solidFill>
                <a:srgbClr val="C00000"/>
              </a:solidFill>
            </a:endParaRPr>
          </a:p>
        </p:txBody>
      </p:sp>
      <p:cxnSp>
        <p:nvCxnSpPr>
          <p:cNvPr id="36" name="직선 연결선 35"/>
          <p:cNvCxnSpPr/>
          <p:nvPr/>
        </p:nvCxnSpPr>
        <p:spPr>
          <a:xfrm>
            <a:off x="671926" y="762983"/>
            <a:ext cx="5721233" cy="0"/>
          </a:xfrm>
          <a:prstGeom prst="line">
            <a:avLst/>
          </a:prstGeom>
          <a:ln w="22225">
            <a:solidFill>
              <a:srgbClr val="C2E49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Box 36"/>
          <p:cNvSpPr txBox="1"/>
          <p:nvPr/>
        </p:nvSpPr>
        <p:spPr>
          <a:xfrm>
            <a:off x="344488" y="239763"/>
            <a:ext cx="55684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dirty="0"/>
              <a:t>  </a:t>
            </a:r>
            <a:r>
              <a:rPr lang="en-US" altLang="ko-KR" sz="2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01. </a:t>
            </a:r>
            <a:r>
              <a:rPr lang="ko-KR" altLang="en-US" sz="2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스마트폰 </a:t>
            </a:r>
            <a:r>
              <a:rPr lang="ko-KR" altLang="en-US" sz="2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사용 등록 방법</a:t>
            </a:r>
            <a:endParaRPr lang="ko-KR" altLang="en-US" sz="22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030546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2E49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직사각형 34"/>
          <p:cNvSpPr/>
          <p:nvPr/>
        </p:nvSpPr>
        <p:spPr>
          <a:xfrm>
            <a:off x="272480" y="185826"/>
            <a:ext cx="9361040" cy="6480720"/>
          </a:xfrm>
          <a:prstGeom prst="rect">
            <a:avLst/>
          </a:prstGeom>
          <a:pattFill prst="dotGrid">
            <a:fgClr>
              <a:schemeClr val="accent3">
                <a:lumMod val="20000"/>
                <a:lumOff val="80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250000"/>
              </a:lnSpc>
            </a:pPr>
            <a:endParaRPr lang="ko-KR" altLang="en-US" dirty="0"/>
          </a:p>
        </p:txBody>
      </p:sp>
      <p:grpSp>
        <p:nvGrpSpPr>
          <p:cNvPr id="29" name="그룹 28">
            <a:extLst>
              <a:ext uri="{FF2B5EF4-FFF2-40B4-BE49-F238E27FC236}">
                <a16:creationId xmlns:a16="http://schemas.microsoft.com/office/drawing/2014/main" id="{062E4F9A-4E63-4759-AC11-3AF8811498E3}"/>
              </a:ext>
            </a:extLst>
          </p:cNvPr>
          <p:cNvGrpSpPr/>
          <p:nvPr/>
        </p:nvGrpSpPr>
        <p:grpSpPr>
          <a:xfrm>
            <a:off x="743935" y="1036877"/>
            <a:ext cx="8457537" cy="3730105"/>
            <a:chOff x="724231" y="260648"/>
            <a:chExt cx="8457537" cy="3730105"/>
          </a:xfrm>
        </p:grpSpPr>
        <p:grpSp>
          <p:nvGrpSpPr>
            <p:cNvPr id="30" name="그룹 29">
              <a:extLst>
                <a:ext uri="{FF2B5EF4-FFF2-40B4-BE49-F238E27FC236}">
                  <a16:creationId xmlns:a16="http://schemas.microsoft.com/office/drawing/2014/main" id="{914CC6D9-FF73-4620-8B9F-4EBBFFF95FC1}"/>
                </a:ext>
              </a:extLst>
            </p:cNvPr>
            <p:cNvGrpSpPr/>
            <p:nvPr/>
          </p:nvGrpSpPr>
          <p:grpSpPr>
            <a:xfrm>
              <a:off x="724231" y="260648"/>
              <a:ext cx="8457537" cy="3695933"/>
              <a:chOff x="671927" y="1027067"/>
              <a:chExt cx="8457537" cy="3695933"/>
            </a:xfrm>
          </p:grpSpPr>
          <p:sp>
            <p:nvSpPr>
              <p:cNvPr id="32" name="사각형: 둥근 모서리 31">
                <a:extLst>
                  <a:ext uri="{FF2B5EF4-FFF2-40B4-BE49-F238E27FC236}">
                    <a16:creationId xmlns:a16="http://schemas.microsoft.com/office/drawing/2014/main" id="{90F7CEF5-5ABF-44C3-BE35-A6A56F73E0B5}"/>
                  </a:ext>
                </a:extLst>
              </p:cNvPr>
              <p:cNvSpPr/>
              <p:nvPr/>
            </p:nvSpPr>
            <p:spPr>
              <a:xfrm>
                <a:off x="671927" y="1027067"/>
                <a:ext cx="8457537" cy="3536411"/>
              </a:xfrm>
              <a:prstGeom prst="roundRect">
                <a:avLst>
                  <a:gd name="adj" fmla="val 7330"/>
                </a:avLst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33" name="직사각형 32">
                <a:extLst>
                  <a:ext uri="{FF2B5EF4-FFF2-40B4-BE49-F238E27FC236}">
                    <a16:creationId xmlns:a16="http://schemas.microsoft.com/office/drawing/2014/main" id="{82C260D3-067A-4FAF-AABB-93EC40E427A0}"/>
                  </a:ext>
                </a:extLst>
              </p:cNvPr>
              <p:cNvSpPr/>
              <p:nvPr/>
            </p:nvSpPr>
            <p:spPr>
              <a:xfrm>
                <a:off x="4592960" y="4509120"/>
                <a:ext cx="390043" cy="213880"/>
              </a:xfrm>
              <a:prstGeom prst="rect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34" name="직사각형 33">
                <a:extLst>
                  <a:ext uri="{FF2B5EF4-FFF2-40B4-BE49-F238E27FC236}">
                    <a16:creationId xmlns:a16="http://schemas.microsoft.com/office/drawing/2014/main" id="{594EF1CD-A6F5-45A7-8264-4669FF5677CA}"/>
                  </a:ext>
                </a:extLst>
              </p:cNvPr>
              <p:cNvSpPr/>
              <p:nvPr/>
            </p:nvSpPr>
            <p:spPr>
              <a:xfrm>
                <a:off x="818541" y="1148032"/>
                <a:ext cx="8166908" cy="3245097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</p:grpSp>
        <p:sp>
          <p:nvSpPr>
            <p:cNvPr id="31" name="타원 30">
              <a:extLst>
                <a:ext uri="{FF2B5EF4-FFF2-40B4-BE49-F238E27FC236}">
                  <a16:creationId xmlns:a16="http://schemas.microsoft.com/office/drawing/2014/main" id="{48B5B5E3-2CDE-4C18-9680-89F6ABC9A827}"/>
                </a:ext>
              </a:extLst>
            </p:cNvPr>
            <p:cNvSpPr/>
            <p:nvPr/>
          </p:nvSpPr>
          <p:spPr>
            <a:xfrm>
              <a:off x="4120205" y="3901700"/>
              <a:ext cx="1440160" cy="89053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9" name="타원 8">
            <a:extLst>
              <a:ext uri="{FF2B5EF4-FFF2-40B4-BE49-F238E27FC236}">
                <a16:creationId xmlns:a16="http://schemas.microsoft.com/office/drawing/2014/main" id="{CA0503E1-E600-486E-B9A2-0B8E116F531D}"/>
              </a:ext>
            </a:extLst>
          </p:cNvPr>
          <p:cNvSpPr/>
          <p:nvPr/>
        </p:nvSpPr>
        <p:spPr>
          <a:xfrm>
            <a:off x="1136576" y="4437112"/>
            <a:ext cx="111414" cy="8181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6" name="타원 45">
            <a:extLst>
              <a:ext uri="{FF2B5EF4-FFF2-40B4-BE49-F238E27FC236}">
                <a16:creationId xmlns:a16="http://schemas.microsoft.com/office/drawing/2014/main" id="{B107F0DE-48BA-45E5-B231-860E0FBD035A}"/>
              </a:ext>
            </a:extLst>
          </p:cNvPr>
          <p:cNvSpPr/>
          <p:nvPr/>
        </p:nvSpPr>
        <p:spPr>
          <a:xfrm>
            <a:off x="1356794" y="4437112"/>
            <a:ext cx="111414" cy="8181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7" name="타원 46">
            <a:extLst>
              <a:ext uri="{FF2B5EF4-FFF2-40B4-BE49-F238E27FC236}">
                <a16:creationId xmlns:a16="http://schemas.microsoft.com/office/drawing/2014/main" id="{FD9F93DF-5BF4-403F-935E-9908D059A31D}"/>
              </a:ext>
            </a:extLst>
          </p:cNvPr>
          <p:cNvSpPr/>
          <p:nvPr/>
        </p:nvSpPr>
        <p:spPr>
          <a:xfrm>
            <a:off x="1577012" y="4437112"/>
            <a:ext cx="111414" cy="8181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0" name="타원 49">
            <a:extLst>
              <a:ext uri="{FF2B5EF4-FFF2-40B4-BE49-F238E27FC236}">
                <a16:creationId xmlns:a16="http://schemas.microsoft.com/office/drawing/2014/main" id="{CE50BE02-0A1F-4F24-AC3C-962A13529353}"/>
              </a:ext>
            </a:extLst>
          </p:cNvPr>
          <p:cNvSpPr/>
          <p:nvPr/>
        </p:nvSpPr>
        <p:spPr>
          <a:xfrm>
            <a:off x="1797230" y="4437112"/>
            <a:ext cx="111414" cy="8181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2" name="직사각형 51">
            <a:extLst>
              <a:ext uri="{FF2B5EF4-FFF2-40B4-BE49-F238E27FC236}">
                <a16:creationId xmlns:a16="http://schemas.microsoft.com/office/drawing/2014/main" id="{46D1C5F8-FAB1-466F-B705-4DC0A919E7F2}"/>
              </a:ext>
            </a:extLst>
          </p:cNvPr>
          <p:cNvSpPr/>
          <p:nvPr/>
        </p:nvSpPr>
        <p:spPr>
          <a:xfrm>
            <a:off x="854404" y="4837452"/>
            <a:ext cx="8197192" cy="1736928"/>
          </a:xfrm>
          <a:prstGeom prst="rect">
            <a:avLst/>
          </a:prstGeom>
          <a:solidFill>
            <a:srgbClr val="DCF1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lnSpc>
                <a:spcPct val="200000"/>
              </a:lnSpc>
              <a:buAutoNum type="arabicPeriod" startAt="6"/>
            </a:pPr>
            <a:r>
              <a:rPr lang="ko-KR" altLang="en-US" sz="1500" b="1" spc="-1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</a:t>
            </a:r>
            <a:r>
              <a:rPr lang="ko-KR" altLang="en-US" sz="1500" b="1" spc="-1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버튼을 </a:t>
            </a:r>
            <a:r>
              <a:rPr lang="ko-KR" altLang="en-US" sz="1500" b="1" spc="-1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클릭하여 우리 제공기관의 단말기 </a:t>
            </a:r>
            <a:r>
              <a:rPr lang="ko-KR" altLang="en-US" sz="1500" b="1" spc="-1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현황 </a:t>
            </a:r>
            <a:r>
              <a:rPr lang="ko-KR" altLang="en-US" sz="1500" b="1" spc="-1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조회</a:t>
            </a:r>
            <a:endParaRPr lang="en-US" altLang="ko-KR" sz="1500" b="1" spc="-100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342900" indent="-342900">
              <a:lnSpc>
                <a:spcPct val="200000"/>
              </a:lnSpc>
              <a:buAutoNum type="arabicPeriod" startAt="6"/>
            </a:pPr>
            <a:r>
              <a:rPr lang="ko-KR" altLang="en-US" sz="1500" b="1" spc="-1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직전에 추가한 제공인력의 스마트폰이  정상적으로 등록 되었는지 확인</a:t>
            </a:r>
            <a:endParaRPr lang="en-US" altLang="ko-KR" sz="1500" b="1" spc="-100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53" name="그림 52">
            <a:extLst>
              <a:ext uri="{FF2B5EF4-FFF2-40B4-BE49-F238E27FC236}">
                <a16:creationId xmlns:a16="http://schemas.microsoft.com/office/drawing/2014/main" id="{0004E758-1A8A-41C5-9A30-AAFA204B0BD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92374" t="8915" r="1499" b="86772"/>
          <a:stretch/>
        </p:blipFill>
        <p:spPr>
          <a:xfrm>
            <a:off x="1276873" y="5412894"/>
            <a:ext cx="576064" cy="176346"/>
          </a:xfrm>
          <a:prstGeom prst="rect">
            <a:avLst/>
          </a:prstGeom>
        </p:spPr>
      </p:pic>
      <p:pic>
        <p:nvPicPr>
          <p:cNvPr id="2" name="그림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4688" y="1173768"/>
            <a:ext cx="8151583" cy="3229172"/>
          </a:xfrm>
          <a:prstGeom prst="rect">
            <a:avLst/>
          </a:prstGeom>
        </p:spPr>
      </p:pic>
      <p:sp>
        <p:nvSpPr>
          <p:cNvPr id="38" name="직사각형 37">
            <a:extLst>
              <a:ext uri="{FF2B5EF4-FFF2-40B4-BE49-F238E27FC236}">
                <a16:creationId xmlns:a16="http://schemas.microsoft.com/office/drawing/2014/main" id="{9510F2DA-5716-4D44-9230-EE0E5196F250}"/>
              </a:ext>
            </a:extLst>
          </p:cNvPr>
          <p:cNvSpPr/>
          <p:nvPr/>
        </p:nvSpPr>
        <p:spPr>
          <a:xfrm>
            <a:off x="8325839" y="1406303"/>
            <a:ext cx="710432" cy="267715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0" name="타원 39">
            <a:extLst>
              <a:ext uri="{FF2B5EF4-FFF2-40B4-BE49-F238E27FC236}">
                <a16:creationId xmlns:a16="http://schemas.microsoft.com/office/drawing/2014/main" id="{7540B2A0-95D2-40ED-A341-9B8B94F18E79}"/>
              </a:ext>
            </a:extLst>
          </p:cNvPr>
          <p:cNvSpPr/>
          <p:nvPr/>
        </p:nvSpPr>
        <p:spPr>
          <a:xfrm>
            <a:off x="8049344" y="1268760"/>
            <a:ext cx="267715" cy="267715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srgbClr val="C00000"/>
                </a:solidFill>
              </a:rPr>
              <a:t>6</a:t>
            </a:r>
            <a:endParaRPr lang="ko-KR" altLang="en-US" dirty="0">
              <a:solidFill>
                <a:srgbClr val="C00000"/>
              </a:solidFill>
            </a:endParaRPr>
          </a:p>
        </p:txBody>
      </p:sp>
      <p:sp>
        <p:nvSpPr>
          <p:cNvPr id="49" name="타원 48">
            <a:extLst>
              <a:ext uri="{FF2B5EF4-FFF2-40B4-BE49-F238E27FC236}">
                <a16:creationId xmlns:a16="http://schemas.microsoft.com/office/drawing/2014/main" id="{17959A61-F223-439A-A55D-9C4DC1F7AB79}"/>
              </a:ext>
            </a:extLst>
          </p:cNvPr>
          <p:cNvSpPr/>
          <p:nvPr/>
        </p:nvSpPr>
        <p:spPr>
          <a:xfrm>
            <a:off x="724845" y="3449317"/>
            <a:ext cx="267715" cy="267715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srgbClr val="C00000"/>
                </a:solidFill>
              </a:rPr>
              <a:t>7</a:t>
            </a:r>
            <a:endParaRPr lang="ko-KR" altLang="en-US" dirty="0">
              <a:solidFill>
                <a:srgbClr val="C00000"/>
              </a:solidFill>
            </a:endParaRPr>
          </a:p>
        </p:txBody>
      </p:sp>
      <p:sp>
        <p:nvSpPr>
          <p:cNvPr id="57" name="직사각형 56">
            <a:extLst>
              <a:ext uri="{FF2B5EF4-FFF2-40B4-BE49-F238E27FC236}">
                <a16:creationId xmlns:a16="http://schemas.microsoft.com/office/drawing/2014/main" id="{EE6E1D23-4964-41EE-9226-00F5F541F917}"/>
              </a:ext>
            </a:extLst>
          </p:cNvPr>
          <p:cNvSpPr/>
          <p:nvPr/>
        </p:nvSpPr>
        <p:spPr>
          <a:xfrm>
            <a:off x="902812" y="3747181"/>
            <a:ext cx="8148784" cy="507585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36" name="직선 연결선 35"/>
          <p:cNvCxnSpPr/>
          <p:nvPr/>
        </p:nvCxnSpPr>
        <p:spPr>
          <a:xfrm>
            <a:off x="671926" y="762983"/>
            <a:ext cx="5721233" cy="0"/>
          </a:xfrm>
          <a:prstGeom prst="line">
            <a:avLst/>
          </a:prstGeom>
          <a:ln w="22225">
            <a:solidFill>
              <a:srgbClr val="C2E49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40"/>
          <p:cNvSpPr txBox="1"/>
          <p:nvPr/>
        </p:nvSpPr>
        <p:spPr>
          <a:xfrm>
            <a:off x="344488" y="239763"/>
            <a:ext cx="55684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dirty="0"/>
              <a:t>  </a:t>
            </a:r>
            <a:r>
              <a:rPr lang="en-US" altLang="ko-KR" sz="2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01. </a:t>
            </a:r>
            <a:r>
              <a:rPr lang="ko-KR" altLang="en-US" sz="2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스마트폰 </a:t>
            </a:r>
            <a:r>
              <a:rPr lang="ko-KR" altLang="en-US" sz="2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사용 등록 방법</a:t>
            </a:r>
            <a:endParaRPr lang="ko-KR" altLang="en-US" sz="22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2" name="직사각형 41"/>
          <p:cNvSpPr/>
          <p:nvPr/>
        </p:nvSpPr>
        <p:spPr>
          <a:xfrm>
            <a:off x="272480" y="6361583"/>
            <a:ext cx="233159" cy="30777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ko-KR" sz="1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endParaRPr lang="en-US" altLang="ko-KR" sz="1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926145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2E49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직사각형 70"/>
          <p:cNvSpPr/>
          <p:nvPr/>
        </p:nvSpPr>
        <p:spPr>
          <a:xfrm>
            <a:off x="272480" y="185826"/>
            <a:ext cx="9361040" cy="6480720"/>
          </a:xfrm>
          <a:prstGeom prst="rect">
            <a:avLst/>
          </a:prstGeom>
          <a:pattFill prst="dotGrid">
            <a:fgClr>
              <a:schemeClr val="accent3">
                <a:lumMod val="20000"/>
                <a:lumOff val="80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250000"/>
              </a:lnSpc>
            </a:pPr>
            <a:endParaRPr lang="ko-KR" altLang="en-US" dirty="0"/>
          </a:p>
        </p:txBody>
      </p:sp>
      <p:grpSp>
        <p:nvGrpSpPr>
          <p:cNvPr id="49" name="그룹 48"/>
          <p:cNvGrpSpPr/>
          <p:nvPr/>
        </p:nvGrpSpPr>
        <p:grpSpPr>
          <a:xfrm>
            <a:off x="816603" y="980728"/>
            <a:ext cx="2429032" cy="3721721"/>
            <a:chOff x="967020" y="571375"/>
            <a:chExt cx="3354373" cy="5382921"/>
          </a:xfrm>
        </p:grpSpPr>
        <p:sp>
          <p:nvSpPr>
            <p:cNvPr id="50" name="모서리가 둥근 직사각형 49"/>
            <p:cNvSpPr/>
            <p:nvPr/>
          </p:nvSpPr>
          <p:spPr>
            <a:xfrm>
              <a:off x="967020" y="571375"/>
              <a:ext cx="3354373" cy="5382921"/>
            </a:xfrm>
            <a:prstGeom prst="round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1" name="직사각형 50"/>
            <p:cNvSpPr/>
            <p:nvPr/>
          </p:nvSpPr>
          <p:spPr>
            <a:xfrm>
              <a:off x="1126753" y="1142802"/>
              <a:ext cx="3034909" cy="428770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scene3d>
              <a:camera prst="perspectiveFront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52" name="모서리가 둥근 직사각형 51"/>
            <p:cNvSpPr/>
            <p:nvPr/>
          </p:nvSpPr>
          <p:spPr>
            <a:xfrm>
              <a:off x="1892364" y="802402"/>
              <a:ext cx="1503684" cy="146095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scene3d>
              <a:camera prst="perspectiveFront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cxnSp>
          <p:nvCxnSpPr>
            <p:cNvPr id="53" name="직선 연결선 52"/>
            <p:cNvCxnSpPr/>
            <p:nvPr/>
          </p:nvCxnSpPr>
          <p:spPr>
            <a:xfrm>
              <a:off x="1416842" y="5598649"/>
              <a:ext cx="539784" cy="0"/>
            </a:xfrm>
            <a:prstGeom prst="line">
              <a:avLst/>
            </a:prstGeom>
            <a:ln w="28575">
              <a:solidFill>
                <a:srgbClr val="F8F8F8"/>
              </a:solidFill>
            </a:ln>
            <a:scene3d>
              <a:camera prst="perspectiveFront"/>
              <a:lightRig rig="threePt" dir="t"/>
            </a:scene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직선 연결선 53"/>
            <p:cNvCxnSpPr/>
            <p:nvPr/>
          </p:nvCxnSpPr>
          <p:spPr>
            <a:xfrm>
              <a:off x="1416842" y="5682721"/>
              <a:ext cx="539784" cy="0"/>
            </a:xfrm>
            <a:prstGeom prst="line">
              <a:avLst/>
            </a:prstGeom>
            <a:ln w="28575">
              <a:solidFill>
                <a:srgbClr val="F8F8F8"/>
              </a:solidFill>
            </a:ln>
            <a:scene3d>
              <a:camera prst="perspectiveFront"/>
              <a:lightRig rig="threePt" dir="t"/>
            </a:scene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직선 연결선 54"/>
            <p:cNvCxnSpPr/>
            <p:nvPr/>
          </p:nvCxnSpPr>
          <p:spPr>
            <a:xfrm>
              <a:off x="1416842" y="5776583"/>
              <a:ext cx="539784" cy="0"/>
            </a:xfrm>
            <a:prstGeom prst="line">
              <a:avLst/>
            </a:prstGeom>
            <a:ln w="28575">
              <a:solidFill>
                <a:srgbClr val="F8F8F8"/>
              </a:solidFill>
            </a:ln>
            <a:scene3d>
              <a:camera prst="perspectiveFront"/>
              <a:lightRig rig="threePt" dir="t"/>
            </a:scene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모서리가 둥근 직사각형 55"/>
            <p:cNvSpPr/>
            <p:nvPr/>
          </p:nvSpPr>
          <p:spPr>
            <a:xfrm>
              <a:off x="2178780" y="5598649"/>
              <a:ext cx="930853" cy="177934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scene3d>
              <a:camera prst="perspectiveFront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57" name="위로 굽은 화살표 56"/>
            <p:cNvSpPr/>
            <p:nvPr/>
          </p:nvSpPr>
          <p:spPr>
            <a:xfrm rot="16200000">
              <a:off x="3407836" y="5502792"/>
              <a:ext cx="336289" cy="359857"/>
            </a:xfrm>
            <a:prstGeom prst="bentUpArrow">
              <a:avLst>
                <a:gd name="adj1" fmla="val 13669"/>
                <a:gd name="adj2" fmla="val 29181"/>
                <a:gd name="adj3" fmla="val 25000"/>
              </a:avLst>
            </a:prstGeom>
            <a:solidFill>
              <a:schemeClr val="bg1"/>
            </a:solidFill>
            <a:ln>
              <a:noFill/>
            </a:ln>
            <a:scene3d>
              <a:camera prst="perspectiveFront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</p:grpSp>
      <p:grpSp>
        <p:nvGrpSpPr>
          <p:cNvPr id="40" name="그룹 39"/>
          <p:cNvGrpSpPr/>
          <p:nvPr/>
        </p:nvGrpSpPr>
        <p:grpSpPr>
          <a:xfrm>
            <a:off x="3738263" y="980728"/>
            <a:ext cx="2429032" cy="3721721"/>
            <a:chOff x="967020" y="571375"/>
            <a:chExt cx="3354373" cy="5382921"/>
          </a:xfrm>
        </p:grpSpPr>
        <p:sp>
          <p:nvSpPr>
            <p:cNvPr id="41" name="모서리가 둥근 직사각형 40"/>
            <p:cNvSpPr/>
            <p:nvPr/>
          </p:nvSpPr>
          <p:spPr>
            <a:xfrm>
              <a:off x="967020" y="571375"/>
              <a:ext cx="3354373" cy="5382921"/>
            </a:xfrm>
            <a:prstGeom prst="round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2" name="직사각형 41"/>
            <p:cNvSpPr/>
            <p:nvPr/>
          </p:nvSpPr>
          <p:spPr>
            <a:xfrm>
              <a:off x="1126753" y="1142802"/>
              <a:ext cx="3034909" cy="428770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scene3d>
              <a:camera prst="perspectiveFront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43" name="모서리가 둥근 직사각형 42"/>
            <p:cNvSpPr/>
            <p:nvPr/>
          </p:nvSpPr>
          <p:spPr>
            <a:xfrm>
              <a:off x="1892364" y="802402"/>
              <a:ext cx="1503684" cy="146095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scene3d>
              <a:camera prst="perspectiveFront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cxnSp>
          <p:nvCxnSpPr>
            <p:cNvPr id="44" name="직선 연결선 43"/>
            <p:cNvCxnSpPr/>
            <p:nvPr/>
          </p:nvCxnSpPr>
          <p:spPr>
            <a:xfrm>
              <a:off x="1416842" y="5598649"/>
              <a:ext cx="539784" cy="0"/>
            </a:xfrm>
            <a:prstGeom prst="line">
              <a:avLst/>
            </a:prstGeom>
            <a:ln w="28575">
              <a:solidFill>
                <a:srgbClr val="F8F8F8"/>
              </a:solidFill>
            </a:ln>
            <a:scene3d>
              <a:camera prst="perspectiveFront"/>
              <a:lightRig rig="threePt" dir="t"/>
            </a:scene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직선 연결선 44"/>
            <p:cNvCxnSpPr/>
            <p:nvPr/>
          </p:nvCxnSpPr>
          <p:spPr>
            <a:xfrm>
              <a:off x="1416842" y="5682721"/>
              <a:ext cx="539784" cy="0"/>
            </a:xfrm>
            <a:prstGeom prst="line">
              <a:avLst/>
            </a:prstGeom>
            <a:ln w="28575">
              <a:solidFill>
                <a:srgbClr val="F8F8F8"/>
              </a:solidFill>
            </a:ln>
            <a:scene3d>
              <a:camera prst="perspectiveFront"/>
              <a:lightRig rig="threePt" dir="t"/>
            </a:scene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직선 연결선 45"/>
            <p:cNvCxnSpPr/>
            <p:nvPr/>
          </p:nvCxnSpPr>
          <p:spPr>
            <a:xfrm>
              <a:off x="1416842" y="5776583"/>
              <a:ext cx="539784" cy="0"/>
            </a:xfrm>
            <a:prstGeom prst="line">
              <a:avLst/>
            </a:prstGeom>
            <a:ln w="28575">
              <a:solidFill>
                <a:srgbClr val="F8F8F8"/>
              </a:solidFill>
            </a:ln>
            <a:scene3d>
              <a:camera prst="perspectiveFront"/>
              <a:lightRig rig="threePt" dir="t"/>
            </a:scene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모서리가 둥근 직사각형 46"/>
            <p:cNvSpPr/>
            <p:nvPr/>
          </p:nvSpPr>
          <p:spPr>
            <a:xfrm>
              <a:off x="2178780" y="5598649"/>
              <a:ext cx="930853" cy="177934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scene3d>
              <a:camera prst="perspectiveFront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58" name="위로 굽은 화살표 57"/>
            <p:cNvSpPr/>
            <p:nvPr/>
          </p:nvSpPr>
          <p:spPr>
            <a:xfrm rot="16200000">
              <a:off x="3407836" y="5502792"/>
              <a:ext cx="336289" cy="359857"/>
            </a:xfrm>
            <a:prstGeom prst="bentUpArrow">
              <a:avLst>
                <a:gd name="adj1" fmla="val 13669"/>
                <a:gd name="adj2" fmla="val 29181"/>
                <a:gd name="adj3" fmla="val 25000"/>
              </a:avLst>
            </a:prstGeom>
            <a:solidFill>
              <a:schemeClr val="bg1"/>
            </a:solidFill>
            <a:ln>
              <a:noFill/>
            </a:ln>
            <a:scene3d>
              <a:camera prst="perspectiveFront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</p:grpSp>
      <p:grpSp>
        <p:nvGrpSpPr>
          <p:cNvPr id="59" name="그룹 58"/>
          <p:cNvGrpSpPr/>
          <p:nvPr/>
        </p:nvGrpSpPr>
        <p:grpSpPr>
          <a:xfrm>
            <a:off x="6700432" y="980728"/>
            <a:ext cx="2429032" cy="3721721"/>
            <a:chOff x="967020" y="571375"/>
            <a:chExt cx="3354373" cy="5382921"/>
          </a:xfrm>
        </p:grpSpPr>
        <p:sp>
          <p:nvSpPr>
            <p:cNvPr id="60" name="모서리가 둥근 직사각형 59"/>
            <p:cNvSpPr/>
            <p:nvPr/>
          </p:nvSpPr>
          <p:spPr>
            <a:xfrm>
              <a:off x="967020" y="571375"/>
              <a:ext cx="3354373" cy="5382921"/>
            </a:xfrm>
            <a:prstGeom prst="round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1" name="직사각형 60"/>
            <p:cNvSpPr/>
            <p:nvPr/>
          </p:nvSpPr>
          <p:spPr>
            <a:xfrm>
              <a:off x="1126753" y="1142802"/>
              <a:ext cx="3034909" cy="428770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scene3d>
              <a:camera prst="perspectiveFront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62" name="모서리가 둥근 직사각형 61"/>
            <p:cNvSpPr/>
            <p:nvPr/>
          </p:nvSpPr>
          <p:spPr>
            <a:xfrm>
              <a:off x="1892364" y="802402"/>
              <a:ext cx="1503684" cy="146095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scene3d>
              <a:camera prst="perspectiveFront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cxnSp>
          <p:nvCxnSpPr>
            <p:cNvPr id="63" name="직선 연결선 62"/>
            <p:cNvCxnSpPr/>
            <p:nvPr/>
          </p:nvCxnSpPr>
          <p:spPr>
            <a:xfrm>
              <a:off x="1416842" y="5598649"/>
              <a:ext cx="539784" cy="0"/>
            </a:xfrm>
            <a:prstGeom prst="line">
              <a:avLst/>
            </a:prstGeom>
            <a:ln w="28575">
              <a:solidFill>
                <a:srgbClr val="F8F8F8"/>
              </a:solidFill>
            </a:ln>
            <a:scene3d>
              <a:camera prst="perspectiveFront"/>
              <a:lightRig rig="threePt" dir="t"/>
            </a:scene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직선 연결선 63"/>
            <p:cNvCxnSpPr/>
            <p:nvPr/>
          </p:nvCxnSpPr>
          <p:spPr>
            <a:xfrm>
              <a:off x="1416842" y="5682721"/>
              <a:ext cx="539784" cy="0"/>
            </a:xfrm>
            <a:prstGeom prst="line">
              <a:avLst/>
            </a:prstGeom>
            <a:ln w="28575">
              <a:solidFill>
                <a:srgbClr val="F8F8F8"/>
              </a:solidFill>
            </a:ln>
            <a:scene3d>
              <a:camera prst="perspectiveFront"/>
              <a:lightRig rig="threePt" dir="t"/>
            </a:scene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직선 연결선 64"/>
            <p:cNvCxnSpPr/>
            <p:nvPr/>
          </p:nvCxnSpPr>
          <p:spPr>
            <a:xfrm>
              <a:off x="1416842" y="5776583"/>
              <a:ext cx="539784" cy="0"/>
            </a:xfrm>
            <a:prstGeom prst="line">
              <a:avLst/>
            </a:prstGeom>
            <a:ln w="28575">
              <a:solidFill>
                <a:srgbClr val="F8F8F8"/>
              </a:solidFill>
            </a:ln>
            <a:scene3d>
              <a:camera prst="perspectiveFront"/>
              <a:lightRig rig="threePt" dir="t"/>
            </a:scene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6" name="모서리가 둥근 직사각형 65"/>
            <p:cNvSpPr/>
            <p:nvPr/>
          </p:nvSpPr>
          <p:spPr>
            <a:xfrm>
              <a:off x="2178780" y="5598649"/>
              <a:ext cx="930853" cy="177934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scene3d>
              <a:camera prst="perspectiveFront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67" name="위로 굽은 화살표 66"/>
            <p:cNvSpPr/>
            <p:nvPr/>
          </p:nvSpPr>
          <p:spPr>
            <a:xfrm rot="16200000">
              <a:off x="3407836" y="5502792"/>
              <a:ext cx="336289" cy="359857"/>
            </a:xfrm>
            <a:prstGeom prst="bentUpArrow">
              <a:avLst>
                <a:gd name="adj1" fmla="val 13669"/>
                <a:gd name="adj2" fmla="val 29181"/>
                <a:gd name="adj3" fmla="val 25000"/>
              </a:avLst>
            </a:prstGeom>
            <a:solidFill>
              <a:schemeClr val="bg1"/>
            </a:solidFill>
            <a:ln>
              <a:noFill/>
            </a:ln>
            <a:scene3d>
              <a:camera prst="perspectiveFront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</p:grpSp>
      <p:sp>
        <p:nvSpPr>
          <p:cNvPr id="74" name="직사각형 73"/>
          <p:cNvSpPr/>
          <p:nvPr/>
        </p:nvSpPr>
        <p:spPr>
          <a:xfrm>
            <a:off x="880188" y="4941168"/>
            <a:ext cx="8238256" cy="1656184"/>
          </a:xfrm>
          <a:prstGeom prst="rect">
            <a:avLst/>
          </a:prstGeom>
          <a:solidFill>
            <a:srgbClr val="DCF1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1500" b="1" spc="-1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[ </a:t>
            </a:r>
            <a:r>
              <a:rPr lang="ko-KR" altLang="en-US" sz="1500" b="1" spc="-1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스마트폰 결제 전 </a:t>
            </a:r>
            <a:r>
              <a:rPr lang="ko-KR" altLang="en-US" sz="1500" b="1" spc="-100" dirty="0" err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제공인력의</a:t>
            </a:r>
            <a:r>
              <a:rPr lang="ko-KR" altLang="en-US" sz="1500" b="1" spc="-1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500" b="1" spc="-1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준비사항 </a:t>
            </a:r>
            <a:r>
              <a:rPr lang="en-US" altLang="ko-KR" sz="1500" b="1" spc="-1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– </a:t>
            </a:r>
            <a:r>
              <a:rPr lang="ko-KR" altLang="en-US" sz="1500" b="1" spc="-1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스마트폰에 </a:t>
            </a:r>
            <a:r>
              <a:rPr lang="ko-KR" altLang="en-US" sz="1500" b="1" spc="-100" dirty="0" err="1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전자바우처</a:t>
            </a:r>
            <a:r>
              <a:rPr lang="ko-KR" altLang="en-US" sz="1500" b="1" spc="-1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500" b="1" spc="-100" dirty="0" err="1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결제앱</a:t>
            </a:r>
            <a:r>
              <a:rPr lang="ko-KR" altLang="en-US" sz="1500" b="1" spc="-1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설치하기</a:t>
            </a:r>
            <a:r>
              <a:rPr lang="ko-KR" altLang="en-US" sz="1500" b="1" spc="-1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500" b="1" spc="-1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]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ko-KR" altLang="en-US" sz="15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스마트폰 </a:t>
            </a:r>
            <a:r>
              <a:rPr lang="ko-KR" altLang="en-US" sz="1500" b="1" dirty="0" err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매뉴에서</a:t>
            </a:r>
            <a:r>
              <a:rPr lang="ko-KR" altLang="en-US" sz="15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</a:t>
            </a:r>
            <a:r>
              <a:rPr lang="en-US" altLang="ko-KR" sz="15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(Play </a:t>
            </a:r>
            <a:r>
              <a:rPr lang="ko-KR" altLang="en-US" sz="15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스토어</a:t>
            </a:r>
            <a:r>
              <a:rPr lang="en-US" altLang="ko-KR" sz="15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 </a:t>
            </a:r>
            <a:r>
              <a:rPr lang="ko-KR" altLang="en-US" sz="15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앱을 터치하여 실행 후</a:t>
            </a:r>
            <a:r>
              <a:rPr lang="en-US" altLang="ko-KR" sz="15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5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상단 </a:t>
            </a:r>
            <a:r>
              <a:rPr lang="ko-KR" altLang="en-US" sz="1500" b="1" dirty="0" err="1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검색창</a:t>
            </a:r>
            <a:r>
              <a:rPr lang="en-US" altLang="ko-KR" sz="1500" b="1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[</a:t>
            </a:r>
            <a:r>
              <a:rPr lang="ko-KR" altLang="en-US" sz="15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앱 및 </a:t>
            </a:r>
            <a:r>
              <a:rPr lang="ko-KR" altLang="en-US" sz="1500" b="1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게임을 </a:t>
            </a:r>
            <a:r>
              <a:rPr lang="ko-KR" altLang="en-US" sz="15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검색하세요</a:t>
            </a:r>
            <a:r>
              <a:rPr lang="en-US" altLang="ko-KR" sz="15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]</a:t>
            </a:r>
            <a:r>
              <a:rPr lang="ko-KR" altLang="en-US" sz="15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터치</a:t>
            </a:r>
            <a:endParaRPr lang="en-US" altLang="ko-KR" sz="1500" b="1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ko-KR" altLang="en-US" sz="15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검색창에</a:t>
            </a:r>
            <a:r>
              <a:rPr lang="en-US" altLang="ko-KR" sz="15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“</a:t>
            </a:r>
            <a:r>
              <a:rPr lang="ko-KR" altLang="en-US" sz="1500" b="1" dirty="0" err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전자바우처</a:t>
            </a:r>
            <a:r>
              <a:rPr lang="ko-KR" altLang="en-US" sz="15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500" b="1" dirty="0" err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결제앱</a:t>
            </a:r>
            <a:r>
              <a:rPr lang="en-US" altLang="ko-KR" sz="15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’</a:t>
            </a:r>
            <a:r>
              <a:rPr lang="ko-KR" altLang="en-US" sz="15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입력 후 검색</a:t>
            </a:r>
            <a:endParaRPr lang="en-US" altLang="ko-KR" sz="1500" b="1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en-US" altLang="ko-KR" sz="15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“</a:t>
            </a:r>
            <a:r>
              <a:rPr lang="ko-KR" altLang="en-US" sz="15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사회서비스 </a:t>
            </a:r>
            <a:r>
              <a:rPr lang="ko-KR" altLang="en-US" sz="1500" b="1" dirty="0" err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전자바우처</a:t>
            </a:r>
            <a:r>
              <a:rPr lang="ko-KR" altLang="en-US" sz="15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결제 앱</a:t>
            </a:r>
            <a:r>
              <a:rPr lang="en-US" altLang="ko-KR" sz="15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” [</a:t>
            </a:r>
            <a:r>
              <a:rPr lang="ko-KR" altLang="en-US" sz="15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설치</a:t>
            </a:r>
            <a:r>
              <a:rPr lang="en-US" altLang="ko-KR" sz="15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] </a:t>
            </a:r>
            <a:r>
              <a:rPr lang="ko-KR" altLang="en-US" sz="15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버튼 터치</a:t>
            </a:r>
            <a:endParaRPr lang="en-US" altLang="ko-KR" sz="1500" b="1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1" name="오른쪽 화살표 10"/>
          <p:cNvSpPr/>
          <p:nvPr/>
        </p:nvSpPr>
        <p:spPr>
          <a:xfrm>
            <a:off x="3336973" y="2492896"/>
            <a:ext cx="299959" cy="348692"/>
          </a:xfrm>
          <a:prstGeom prst="rightArrow">
            <a:avLst/>
          </a:prstGeom>
          <a:solidFill>
            <a:srgbClr val="1B47A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8" name="오른쪽 화살표 77"/>
          <p:cNvSpPr/>
          <p:nvPr/>
        </p:nvSpPr>
        <p:spPr>
          <a:xfrm>
            <a:off x="6301228" y="2492896"/>
            <a:ext cx="299959" cy="348692"/>
          </a:xfrm>
          <a:prstGeom prst="rightArrow">
            <a:avLst/>
          </a:prstGeom>
          <a:solidFill>
            <a:srgbClr val="1B47A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79" name="Picture 2" descr="Y:\2020년\11. 전자바우처 인프라\02.단말기\02.스마트폰\스마트폰 결제 활성화 가이드 제작\00. 참고\플레이스토어 방법\Screenshot_20200330-093853_Google Play Store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780"/>
          <a:stretch/>
        </p:blipFill>
        <p:spPr bwMode="auto">
          <a:xfrm>
            <a:off x="932272" y="1375809"/>
            <a:ext cx="2197696" cy="29644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0" name="모서리가 둥근 직사각형 79"/>
          <p:cNvSpPr/>
          <p:nvPr/>
        </p:nvSpPr>
        <p:spPr>
          <a:xfrm>
            <a:off x="1023130" y="1829314"/>
            <a:ext cx="2037738" cy="519565"/>
          </a:xfrm>
          <a:prstGeom prst="roundRect">
            <a:avLst/>
          </a:prstGeom>
          <a:solidFill>
            <a:srgbClr val="DCF1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1" name="모서리가 둥근 직사각형 80"/>
          <p:cNvSpPr/>
          <p:nvPr/>
        </p:nvSpPr>
        <p:spPr>
          <a:xfrm>
            <a:off x="1023130" y="2629157"/>
            <a:ext cx="2037738" cy="583819"/>
          </a:xfrm>
          <a:prstGeom prst="roundRect">
            <a:avLst/>
          </a:prstGeom>
          <a:solidFill>
            <a:srgbClr val="DCF1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2" name="모서리가 둥근 직사각형 81"/>
          <p:cNvSpPr/>
          <p:nvPr/>
        </p:nvSpPr>
        <p:spPr>
          <a:xfrm>
            <a:off x="1023130" y="3501008"/>
            <a:ext cx="2037738" cy="583819"/>
          </a:xfrm>
          <a:prstGeom prst="roundRect">
            <a:avLst/>
          </a:prstGeom>
          <a:solidFill>
            <a:srgbClr val="DCF1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3" name="타원 82"/>
          <p:cNvSpPr/>
          <p:nvPr/>
        </p:nvSpPr>
        <p:spPr>
          <a:xfrm>
            <a:off x="2730646" y="1375809"/>
            <a:ext cx="210999" cy="214832"/>
          </a:xfrm>
          <a:prstGeom prst="ellipse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4" name="직사각형 83"/>
          <p:cNvSpPr/>
          <p:nvPr/>
        </p:nvSpPr>
        <p:spPr>
          <a:xfrm>
            <a:off x="1023130" y="1375809"/>
            <a:ext cx="1969133" cy="252991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85" name="Picture 1" descr="Y:\2020년\11. 전자바우처 인프라\02.단말기\02.스마트폰\스마트폰 결제 활성화 가이드 제작\00. 참고\플레이스토어 방법\Screenshot_20200330-101835_Google Play Store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4" t="4423" b="62289"/>
          <a:stretch/>
        </p:blipFill>
        <p:spPr bwMode="auto">
          <a:xfrm>
            <a:off x="3853933" y="1303438"/>
            <a:ext cx="2197696" cy="21975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6" name="직사각형 85"/>
          <p:cNvSpPr/>
          <p:nvPr/>
        </p:nvSpPr>
        <p:spPr>
          <a:xfrm>
            <a:off x="3935763" y="1360616"/>
            <a:ext cx="1470498" cy="36673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87" name="Picture 2" descr="Y:\2020년\11. 전자바우처 인프라\02.단말기\02.스마트폰\스마트폰 결제 활성화 가이드 제작\00. 참고\플레이스토어 방법\Screenshot_20200330-102221_Google Play Store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430" b="38391"/>
          <a:stretch/>
        </p:blipFill>
        <p:spPr bwMode="auto">
          <a:xfrm>
            <a:off x="6816101" y="1360616"/>
            <a:ext cx="2197695" cy="25724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8" name="직사각형 87"/>
          <p:cNvSpPr/>
          <p:nvPr/>
        </p:nvSpPr>
        <p:spPr>
          <a:xfrm>
            <a:off x="6947840" y="1392459"/>
            <a:ext cx="2017684" cy="330524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타원 1"/>
          <p:cNvSpPr/>
          <p:nvPr/>
        </p:nvSpPr>
        <p:spPr>
          <a:xfrm>
            <a:off x="796683" y="1067568"/>
            <a:ext cx="267715" cy="267715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srgbClr val="C00000"/>
                </a:solidFill>
              </a:rPr>
              <a:t>1</a:t>
            </a:r>
            <a:endParaRPr lang="ko-KR" altLang="en-US" dirty="0">
              <a:solidFill>
                <a:srgbClr val="C00000"/>
              </a:solidFill>
            </a:endParaRPr>
          </a:p>
        </p:txBody>
      </p:sp>
      <p:sp>
        <p:nvSpPr>
          <p:cNvPr id="68" name="타원 67"/>
          <p:cNvSpPr/>
          <p:nvPr/>
        </p:nvSpPr>
        <p:spPr>
          <a:xfrm>
            <a:off x="3717479" y="1077497"/>
            <a:ext cx="267715" cy="267715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srgbClr val="C00000"/>
                </a:solidFill>
              </a:rPr>
              <a:t>2</a:t>
            </a:r>
            <a:endParaRPr lang="ko-KR" altLang="en-US" dirty="0">
              <a:solidFill>
                <a:srgbClr val="C00000"/>
              </a:solidFill>
            </a:endParaRPr>
          </a:p>
        </p:txBody>
      </p:sp>
      <p:sp>
        <p:nvSpPr>
          <p:cNvPr id="69" name="타원 68"/>
          <p:cNvSpPr/>
          <p:nvPr/>
        </p:nvSpPr>
        <p:spPr>
          <a:xfrm>
            <a:off x="6748008" y="1103726"/>
            <a:ext cx="267715" cy="267715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srgbClr val="C00000"/>
                </a:solidFill>
              </a:rPr>
              <a:t>3</a:t>
            </a:r>
            <a:endParaRPr lang="ko-KR" altLang="en-US" dirty="0">
              <a:solidFill>
                <a:srgbClr val="C00000"/>
              </a:solidFill>
            </a:endParaRPr>
          </a:p>
        </p:txBody>
      </p:sp>
      <p:grpSp>
        <p:nvGrpSpPr>
          <p:cNvPr id="76" name="그룹 75">
            <a:extLst>
              <a:ext uri="{FF2B5EF4-FFF2-40B4-BE49-F238E27FC236}">
                <a16:creationId xmlns:a16="http://schemas.microsoft.com/office/drawing/2014/main" id="{46880B14-6974-4AE1-8875-D656D293D2E5}"/>
              </a:ext>
            </a:extLst>
          </p:cNvPr>
          <p:cNvGrpSpPr/>
          <p:nvPr/>
        </p:nvGrpSpPr>
        <p:grpSpPr>
          <a:xfrm>
            <a:off x="3008784" y="5301208"/>
            <a:ext cx="1197349" cy="416838"/>
            <a:chOff x="4566230" y="2056896"/>
            <a:chExt cx="3257475" cy="1253819"/>
          </a:xfrm>
        </p:grpSpPr>
        <p:pic>
          <p:nvPicPr>
            <p:cNvPr id="77" name="그림 76">
              <a:extLst>
                <a:ext uri="{FF2B5EF4-FFF2-40B4-BE49-F238E27FC236}">
                  <a16:creationId xmlns:a16="http://schemas.microsoft.com/office/drawing/2014/main" id="{E0FF8EAD-7C44-4680-8D3F-8139A63FC48C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ackgroundRemoval t="5778" b="94667" l="8889" r="92000">
                          <a14:foregroundMark x1="23556" y1="12444" x2="9333" y2="15111"/>
                          <a14:foregroundMark x1="13778" y1="6222" x2="13778" y2="6222"/>
                          <a14:foregroundMark x1="13778" y1="94667" x2="13778" y2="94667"/>
                          <a14:foregroundMark x1="92000" y1="52444" x2="92000" y2="52444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85160" y="2056896"/>
              <a:ext cx="778924" cy="778924"/>
            </a:xfrm>
            <a:prstGeom prst="rect">
              <a:avLst/>
            </a:prstGeom>
          </p:spPr>
        </p:pic>
        <p:sp>
          <p:nvSpPr>
            <p:cNvPr id="89" name="TextBox 88">
              <a:extLst>
                <a:ext uri="{FF2B5EF4-FFF2-40B4-BE49-F238E27FC236}">
                  <a16:creationId xmlns:a16="http://schemas.microsoft.com/office/drawing/2014/main" id="{7DD1C83A-C4F7-4085-8FAC-0FE35C5E9C0A}"/>
                </a:ext>
              </a:extLst>
            </p:cNvPr>
            <p:cNvSpPr txBox="1"/>
            <p:nvPr/>
          </p:nvSpPr>
          <p:spPr>
            <a:xfrm>
              <a:off x="4566230" y="2801542"/>
              <a:ext cx="3257475" cy="50917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5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Google Play</a:t>
              </a:r>
              <a:endParaRPr lang="ko-KR" altLang="en-US" sz="500" dirty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anose="020B0503020000020004" pitchFamily="50" charset="-127"/>
              </a:endParaRPr>
            </a:p>
          </p:txBody>
        </p:sp>
      </p:grpSp>
      <p:cxnSp>
        <p:nvCxnSpPr>
          <p:cNvPr id="90" name="직선 연결선 89"/>
          <p:cNvCxnSpPr/>
          <p:nvPr/>
        </p:nvCxnSpPr>
        <p:spPr>
          <a:xfrm>
            <a:off x="671926" y="762983"/>
            <a:ext cx="5721233" cy="0"/>
          </a:xfrm>
          <a:prstGeom prst="line">
            <a:avLst/>
          </a:prstGeom>
          <a:ln w="22225">
            <a:solidFill>
              <a:srgbClr val="C2E49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2" name="TextBox 91"/>
          <p:cNvSpPr txBox="1"/>
          <p:nvPr/>
        </p:nvSpPr>
        <p:spPr>
          <a:xfrm>
            <a:off x="344488" y="239763"/>
            <a:ext cx="55684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dirty="0"/>
              <a:t>  </a:t>
            </a:r>
            <a:r>
              <a:rPr lang="en-US" altLang="ko-KR" sz="2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02. </a:t>
            </a:r>
            <a:r>
              <a:rPr lang="ko-KR" altLang="en-US" sz="2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스마트폰 </a:t>
            </a:r>
            <a:r>
              <a:rPr lang="ko-KR" altLang="en-US" sz="22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결제앱</a:t>
            </a:r>
            <a:r>
              <a:rPr lang="ko-KR" altLang="en-US" sz="2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설치방법</a:t>
            </a:r>
            <a:endParaRPr lang="ko-KR" altLang="en-US" sz="22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93" name="직사각형 92">
            <a:extLst>
              <a:ext uri="{FF2B5EF4-FFF2-40B4-BE49-F238E27FC236}">
                <a16:creationId xmlns:a16="http://schemas.microsoft.com/office/drawing/2014/main" id="{FFD3BAB3-E24D-437C-AC87-590989D4BC25}"/>
              </a:ext>
            </a:extLst>
          </p:cNvPr>
          <p:cNvSpPr/>
          <p:nvPr/>
        </p:nvSpPr>
        <p:spPr>
          <a:xfrm>
            <a:off x="9400361" y="6361583"/>
            <a:ext cx="233159" cy="30777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ko-KR" sz="1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4</a:t>
            </a:r>
            <a:endParaRPr lang="en-US" altLang="ko-KR" sz="1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326211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2E49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직사각형 78"/>
          <p:cNvSpPr/>
          <p:nvPr/>
        </p:nvSpPr>
        <p:spPr>
          <a:xfrm>
            <a:off x="272480" y="185826"/>
            <a:ext cx="9361040" cy="6480720"/>
          </a:xfrm>
          <a:prstGeom prst="rect">
            <a:avLst/>
          </a:prstGeom>
          <a:pattFill prst="dotGrid">
            <a:fgClr>
              <a:schemeClr val="accent3">
                <a:lumMod val="20000"/>
                <a:lumOff val="80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250000"/>
              </a:lnSpc>
            </a:pPr>
            <a:endParaRPr lang="ko-KR" altLang="en-US" dirty="0"/>
          </a:p>
        </p:txBody>
      </p:sp>
      <p:grpSp>
        <p:nvGrpSpPr>
          <p:cNvPr id="49" name="그룹 48"/>
          <p:cNvGrpSpPr/>
          <p:nvPr/>
        </p:nvGrpSpPr>
        <p:grpSpPr>
          <a:xfrm>
            <a:off x="816603" y="980728"/>
            <a:ext cx="2429032" cy="3721721"/>
            <a:chOff x="967020" y="571375"/>
            <a:chExt cx="3354373" cy="5382921"/>
          </a:xfrm>
        </p:grpSpPr>
        <p:sp>
          <p:nvSpPr>
            <p:cNvPr id="50" name="모서리가 둥근 직사각형 49"/>
            <p:cNvSpPr/>
            <p:nvPr/>
          </p:nvSpPr>
          <p:spPr>
            <a:xfrm>
              <a:off x="967020" y="571375"/>
              <a:ext cx="3354373" cy="5382921"/>
            </a:xfrm>
            <a:prstGeom prst="round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1" name="직사각형 50"/>
            <p:cNvSpPr/>
            <p:nvPr/>
          </p:nvSpPr>
          <p:spPr>
            <a:xfrm>
              <a:off x="1126753" y="1142802"/>
              <a:ext cx="3034909" cy="428770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scene3d>
              <a:camera prst="perspectiveFront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52" name="모서리가 둥근 직사각형 51"/>
            <p:cNvSpPr/>
            <p:nvPr/>
          </p:nvSpPr>
          <p:spPr>
            <a:xfrm>
              <a:off x="1892364" y="802402"/>
              <a:ext cx="1503684" cy="146095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scene3d>
              <a:camera prst="perspectiveFront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cxnSp>
          <p:nvCxnSpPr>
            <p:cNvPr id="53" name="직선 연결선 52"/>
            <p:cNvCxnSpPr/>
            <p:nvPr/>
          </p:nvCxnSpPr>
          <p:spPr>
            <a:xfrm>
              <a:off x="1416842" y="5598649"/>
              <a:ext cx="539784" cy="0"/>
            </a:xfrm>
            <a:prstGeom prst="line">
              <a:avLst/>
            </a:prstGeom>
            <a:ln w="28575">
              <a:solidFill>
                <a:srgbClr val="F8F8F8"/>
              </a:solidFill>
            </a:ln>
            <a:scene3d>
              <a:camera prst="perspectiveFront"/>
              <a:lightRig rig="threePt" dir="t"/>
            </a:scene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직선 연결선 53"/>
            <p:cNvCxnSpPr/>
            <p:nvPr/>
          </p:nvCxnSpPr>
          <p:spPr>
            <a:xfrm>
              <a:off x="1416842" y="5682721"/>
              <a:ext cx="539784" cy="0"/>
            </a:xfrm>
            <a:prstGeom prst="line">
              <a:avLst/>
            </a:prstGeom>
            <a:ln w="28575">
              <a:solidFill>
                <a:srgbClr val="F8F8F8"/>
              </a:solidFill>
            </a:ln>
            <a:scene3d>
              <a:camera prst="perspectiveFront"/>
              <a:lightRig rig="threePt" dir="t"/>
            </a:scene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직선 연결선 54"/>
            <p:cNvCxnSpPr/>
            <p:nvPr/>
          </p:nvCxnSpPr>
          <p:spPr>
            <a:xfrm>
              <a:off x="1416842" y="5776583"/>
              <a:ext cx="539784" cy="0"/>
            </a:xfrm>
            <a:prstGeom prst="line">
              <a:avLst/>
            </a:prstGeom>
            <a:ln w="28575">
              <a:solidFill>
                <a:srgbClr val="F8F8F8"/>
              </a:solidFill>
            </a:ln>
            <a:scene3d>
              <a:camera prst="perspectiveFront"/>
              <a:lightRig rig="threePt" dir="t"/>
            </a:scene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모서리가 둥근 직사각형 55"/>
            <p:cNvSpPr/>
            <p:nvPr/>
          </p:nvSpPr>
          <p:spPr>
            <a:xfrm>
              <a:off x="2178780" y="5598649"/>
              <a:ext cx="930853" cy="177934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scene3d>
              <a:camera prst="perspectiveFront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57" name="위로 굽은 화살표 56"/>
            <p:cNvSpPr/>
            <p:nvPr/>
          </p:nvSpPr>
          <p:spPr>
            <a:xfrm rot="16200000">
              <a:off x="3407836" y="5502792"/>
              <a:ext cx="336289" cy="359857"/>
            </a:xfrm>
            <a:prstGeom prst="bentUpArrow">
              <a:avLst>
                <a:gd name="adj1" fmla="val 13669"/>
                <a:gd name="adj2" fmla="val 29181"/>
                <a:gd name="adj3" fmla="val 25000"/>
              </a:avLst>
            </a:prstGeom>
            <a:solidFill>
              <a:schemeClr val="bg1"/>
            </a:solidFill>
            <a:ln>
              <a:noFill/>
            </a:ln>
            <a:scene3d>
              <a:camera prst="perspectiveFront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</p:grpSp>
      <p:grpSp>
        <p:nvGrpSpPr>
          <p:cNvPr id="40" name="그룹 39"/>
          <p:cNvGrpSpPr/>
          <p:nvPr/>
        </p:nvGrpSpPr>
        <p:grpSpPr>
          <a:xfrm>
            <a:off x="3738263" y="980728"/>
            <a:ext cx="2429032" cy="3721721"/>
            <a:chOff x="967020" y="571375"/>
            <a:chExt cx="3354373" cy="5382921"/>
          </a:xfrm>
        </p:grpSpPr>
        <p:sp>
          <p:nvSpPr>
            <p:cNvPr id="41" name="모서리가 둥근 직사각형 40"/>
            <p:cNvSpPr/>
            <p:nvPr/>
          </p:nvSpPr>
          <p:spPr>
            <a:xfrm>
              <a:off x="967020" y="571375"/>
              <a:ext cx="3354373" cy="5382921"/>
            </a:xfrm>
            <a:prstGeom prst="round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2" name="직사각형 41"/>
            <p:cNvSpPr/>
            <p:nvPr/>
          </p:nvSpPr>
          <p:spPr>
            <a:xfrm>
              <a:off x="1126753" y="1142802"/>
              <a:ext cx="3034909" cy="428770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scene3d>
              <a:camera prst="perspectiveFront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43" name="모서리가 둥근 직사각형 42"/>
            <p:cNvSpPr/>
            <p:nvPr/>
          </p:nvSpPr>
          <p:spPr>
            <a:xfrm>
              <a:off x="1892364" y="802402"/>
              <a:ext cx="1503684" cy="146095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scene3d>
              <a:camera prst="perspectiveFront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cxnSp>
          <p:nvCxnSpPr>
            <p:cNvPr id="44" name="직선 연결선 43"/>
            <p:cNvCxnSpPr/>
            <p:nvPr/>
          </p:nvCxnSpPr>
          <p:spPr>
            <a:xfrm>
              <a:off x="1416842" y="5598649"/>
              <a:ext cx="539784" cy="0"/>
            </a:xfrm>
            <a:prstGeom prst="line">
              <a:avLst/>
            </a:prstGeom>
            <a:ln w="28575">
              <a:solidFill>
                <a:srgbClr val="F8F8F8"/>
              </a:solidFill>
            </a:ln>
            <a:scene3d>
              <a:camera prst="perspectiveFront"/>
              <a:lightRig rig="threePt" dir="t"/>
            </a:scene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직선 연결선 44"/>
            <p:cNvCxnSpPr/>
            <p:nvPr/>
          </p:nvCxnSpPr>
          <p:spPr>
            <a:xfrm>
              <a:off x="1416842" y="5682721"/>
              <a:ext cx="539784" cy="0"/>
            </a:xfrm>
            <a:prstGeom prst="line">
              <a:avLst/>
            </a:prstGeom>
            <a:ln w="28575">
              <a:solidFill>
                <a:srgbClr val="F8F8F8"/>
              </a:solidFill>
            </a:ln>
            <a:scene3d>
              <a:camera prst="perspectiveFront"/>
              <a:lightRig rig="threePt" dir="t"/>
            </a:scene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직선 연결선 45"/>
            <p:cNvCxnSpPr/>
            <p:nvPr/>
          </p:nvCxnSpPr>
          <p:spPr>
            <a:xfrm>
              <a:off x="1416842" y="5776583"/>
              <a:ext cx="539784" cy="0"/>
            </a:xfrm>
            <a:prstGeom prst="line">
              <a:avLst/>
            </a:prstGeom>
            <a:ln w="28575">
              <a:solidFill>
                <a:srgbClr val="F8F8F8"/>
              </a:solidFill>
            </a:ln>
            <a:scene3d>
              <a:camera prst="perspectiveFront"/>
              <a:lightRig rig="threePt" dir="t"/>
            </a:scene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모서리가 둥근 직사각형 46"/>
            <p:cNvSpPr/>
            <p:nvPr/>
          </p:nvSpPr>
          <p:spPr>
            <a:xfrm>
              <a:off x="2178780" y="5598649"/>
              <a:ext cx="930853" cy="177934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scene3d>
              <a:camera prst="perspectiveFront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58" name="위로 굽은 화살표 57"/>
            <p:cNvSpPr/>
            <p:nvPr/>
          </p:nvSpPr>
          <p:spPr>
            <a:xfrm rot="16200000">
              <a:off x="3407836" y="5502792"/>
              <a:ext cx="336289" cy="359857"/>
            </a:xfrm>
            <a:prstGeom prst="bentUpArrow">
              <a:avLst>
                <a:gd name="adj1" fmla="val 13669"/>
                <a:gd name="adj2" fmla="val 29181"/>
                <a:gd name="adj3" fmla="val 25000"/>
              </a:avLst>
            </a:prstGeom>
            <a:solidFill>
              <a:schemeClr val="bg1"/>
            </a:solidFill>
            <a:ln>
              <a:noFill/>
            </a:ln>
            <a:scene3d>
              <a:camera prst="perspectiveFront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</p:grpSp>
      <p:grpSp>
        <p:nvGrpSpPr>
          <p:cNvPr id="59" name="그룹 58"/>
          <p:cNvGrpSpPr/>
          <p:nvPr/>
        </p:nvGrpSpPr>
        <p:grpSpPr>
          <a:xfrm>
            <a:off x="6700432" y="980728"/>
            <a:ext cx="2429032" cy="3721721"/>
            <a:chOff x="967020" y="571375"/>
            <a:chExt cx="3354373" cy="5382921"/>
          </a:xfrm>
        </p:grpSpPr>
        <p:sp>
          <p:nvSpPr>
            <p:cNvPr id="60" name="모서리가 둥근 직사각형 59"/>
            <p:cNvSpPr/>
            <p:nvPr/>
          </p:nvSpPr>
          <p:spPr>
            <a:xfrm>
              <a:off x="967020" y="571375"/>
              <a:ext cx="3354373" cy="5382921"/>
            </a:xfrm>
            <a:prstGeom prst="round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1" name="직사각형 60"/>
            <p:cNvSpPr/>
            <p:nvPr/>
          </p:nvSpPr>
          <p:spPr>
            <a:xfrm>
              <a:off x="1126753" y="1142802"/>
              <a:ext cx="3034909" cy="428770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scene3d>
              <a:camera prst="perspectiveFront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62" name="모서리가 둥근 직사각형 61"/>
            <p:cNvSpPr/>
            <p:nvPr/>
          </p:nvSpPr>
          <p:spPr>
            <a:xfrm>
              <a:off x="1892364" y="802402"/>
              <a:ext cx="1503684" cy="146095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scene3d>
              <a:camera prst="perspectiveFront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cxnSp>
          <p:nvCxnSpPr>
            <p:cNvPr id="63" name="직선 연결선 62"/>
            <p:cNvCxnSpPr/>
            <p:nvPr/>
          </p:nvCxnSpPr>
          <p:spPr>
            <a:xfrm>
              <a:off x="1416842" y="5598649"/>
              <a:ext cx="539784" cy="0"/>
            </a:xfrm>
            <a:prstGeom prst="line">
              <a:avLst/>
            </a:prstGeom>
            <a:ln w="28575">
              <a:solidFill>
                <a:srgbClr val="F8F8F8"/>
              </a:solidFill>
            </a:ln>
            <a:scene3d>
              <a:camera prst="perspectiveFront"/>
              <a:lightRig rig="threePt" dir="t"/>
            </a:scene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직선 연결선 63"/>
            <p:cNvCxnSpPr/>
            <p:nvPr/>
          </p:nvCxnSpPr>
          <p:spPr>
            <a:xfrm>
              <a:off x="1416842" y="5682721"/>
              <a:ext cx="539784" cy="0"/>
            </a:xfrm>
            <a:prstGeom prst="line">
              <a:avLst/>
            </a:prstGeom>
            <a:ln w="28575">
              <a:solidFill>
                <a:srgbClr val="F8F8F8"/>
              </a:solidFill>
            </a:ln>
            <a:scene3d>
              <a:camera prst="perspectiveFront"/>
              <a:lightRig rig="threePt" dir="t"/>
            </a:scene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직선 연결선 64"/>
            <p:cNvCxnSpPr/>
            <p:nvPr/>
          </p:nvCxnSpPr>
          <p:spPr>
            <a:xfrm>
              <a:off x="1416842" y="5776583"/>
              <a:ext cx="539784" cy="0"/>
            </a:xfrm>
            <a:prstGeom prst="line">
              <a:avLst/>
            </a:prstGeom>
            <a:ln w="28575">
              <a:solidFill>
                <a:srgbClr val="F8F8F8"/>
              </a:solidFill>
            </a:ln>
            <a:scene3d>
              <a:camera prst="perspectiveFront"/>
              <a:lightRig rig="threePt" dir="t"/>
            </a:scene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6" name="모서리가 둥근 직사각형 65"/>
            <p:cNvSpPr/>
            <p:nvPr/>
          </p:nvSpPr>
          <p:spPr>
            <a:xfrm>
              <a:off x="2178780" y="5598649"/>
              <a:ext cx="930853" cy="177934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scene3d>
              <a:camera prst="perspectiveFront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67" name="위로 굽은 화살표 66"/>
            <p:cNvSpPr/>
            <p:nvPr/>
          </p:nvSpPr>
          <p:spPr>
            <a:xfrm rot="16200000">
              <a:off x="3407836" y="5502792"/>
              <a:ext cx="336289" cy="359857"/>
            </a:xfrm>
            <a:prstGeom prst="bentUpArrow">
              <a:avLst>
                <a:gd name="adj1" fmla="val 13669"/>
                <a:gd name="adj2" fmla="val 29181"/>
                <a:gd name="adj3" fmla="val 25000"/>
              </a:avLst>
            </a:prstGeom>
            <a:solidFill>
              <a:schemeClr val="bg1"/>
            </a:solidFill>
            <a:ln>
              <a:noFill/>
            </a:ln>
            <a:scene3d>
              <a:camera prst="perspectiveFront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</p:grpSp>
      <p:sp>
        <p:nvSpPr>
          <p:cNvPr id="11" name="오른쪽 화살표 10"/>
          <p:cNvSpPr/>
          <p:nvPr/>
        </p:nvSpPr>
        <p:spPr>
          <a:xfrm>
            <a:off x="3336973" y="2492896"/>
            <a:ext cx="299959" cy="348692"/>
          </a:xfrm>
          <a:prstGeom prst="rightArrow">
            <a:avLst/>
          </a:prstGeom>
          <a:solidFill>
            <a:srgbClr val="1B47A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8" name="오른쪽 화살표 77"/>
          <p:cNvSpPr/>
          <p:nvPr/>
        </p:nvSpPr>
        <p:spPr>
          <a:xfrm>
            <a:off x="6301228" y="2492896"/>
            <a:ext cx="299959" cy="348692"/>
          </a:xfrm>
          <a:prstGeom prst="rightArrow">
            <a:avLst/>
          </a:prstGeom>
          <a:solidFill>
            <a:srgbClr val="1B47A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68" name="Picture 2" descr="Y:\2020년\11. 전자바우처 인프라\02.단말기\02.스마트폰\스마트폰 결제 활성화 가이드 제작\00. 참고\플레이스토어 방법\Screenshot_20200330-093929_Google Play Store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380" b="46422"/>
          <a:stretch/>
        </p:blipFill>
        <p:spPr bwMode="auto">
          <a:xfrm>
            <a:off x="969422" y="1375808"/>
            <a:ext cx="2159374" cy="2197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9" name="직사각형 68"/>
          <p:cNvSpPr/>
          <p:nvPr/>
        </p:nvSpPr>
        <p:spPr>
          <a:xfrm>
            <a:off x="972636" y="2273619"/>
            <a:ext cx="2116753" cy="291285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70" name="Picture 2" descr="Y:\2020년\11. 전자바우처 인프라\02.단말기\02.스마트폰\스마트폰 결제 활성화 가이드 제작\00. 참고\플레이스토어 방법\Screenshot_20200330-142327_Google Play Store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571" r="675" b="65565"/>
          <a:stretch/>
        </p:blipFill>
        <p:spPr bwMode="auto">
          <a:xfrm>
            <a:off x="3852957" y="1402230"/>
            <a:ext cx="2198671" cy="18827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" name="직사각형 70"/>
          <p:cNvSpPr/>
          <p:nvPr/>
        </p:nvSpPr>
        <p:spPr>
          <a:xfrm>
            <a:off x="5005084" y="2708920"/>
            <a:ext cx="936104" cy="357413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6" name="타원 75"/>
          <p:cNvSpPr/>
          <p:nvPr/>
        </p:nvSpPr>
        <p:spPr>
          <a:xfrm>
            <a:off x="920945" y="1988840"/>
            <a:ext cx="267715" cy="267715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srgbClr val="C00000"/>
                </a:solidFill>
              </a:rPr>
              <a:t>4</a:t>
            </a:r>
            <a:endParaRPr lang="ko-KR" altLang="en-US" dirty="0">
              <a:solidFill>
                <a:srgbClr val="C00000"/>
              </a:solidFill>
            </a:endParaRPr>
          </a:p>
        </p:txBody>
      </p:sp>
      <p:sp>
        <p:nvSpPr>
          <p:cNvPr id="77" name="타원 76"/>
          <p:cNvSpPr/>
          <p:nvPr/>
        </p:nvSpPr>
        <p:spPr>
          <a:xfrm>
            <a:off x="4953393" y="2420888"/>
            <a:ext cx="267715" cy="267715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srgbClr val="C00000"/>
                </a:solidFill>
              </a:rPr>
              <a:t>5</a:t>
            </a:r>
            <a:endParaRPr lang="ko-KR" altLang="en-US" dirty="0">
              <a:solidFill>
                <a:srgbClr val="C00000"/>
              </a:solidFill>
            </a:endParaRPr>
          </a:p>
        </p:txBody>
      </p:sp>
      <p:pic>
        <p:nvPicPr>
          <p:cNvPr id="2" name="그림 1"/>
          <p:cNvPicPr preferRelativeResize="0">
            <a:picLocks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1821" y="1375808"/>
            <a:ext cx="2199600" cy="2966400"/>
          </a:xfrm>
          <a:prstGeom prst="rect">
            <a:avLst/>
          </a:prstGeom>
        </p:spPr>
      </p:pic>
      <p:sp>
        <p:nvSpPr>
          <p:cNvPr id="87" name="직사각형 86"/>
          <p:cNvSpPr/>
          <p:nvPr/>
        </p:nvSpPr>
        <p:spPr>
          <a:xfrm>
            <a:off x="880188" y="4941168"/>
            <a:ext cx="8238256" cy="1656184"/>
          </a:xfrm>
          <a:prstGeom prst="rect">
            <a:avLst/>
          </a:prstGeom>
          <a:solidFill>
            <a:srgbClr val="DCF1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1500" b="1" dirty="0">
                <a:solidFill>
                  <a:schemeClr val="tx1"/>
                </a:solidFill>
                <a:latin typeface="맑은 고딕" panose="020B0503020000020004" pitchFamily="50" charset="-127"/>
              </a:rPr>
              <a:t>4.   [</a:t>
            </a:r>
            <a:r>
              <a:rPr lang="ko-KR" altLang="en-US" sz="1500" b="1" dirty="0">
                <a:solidFill>
                  <a:schemeClr val="tx1"/>
                </a:solidFill>
                <a:latin typeface="맑은 고딕" panose="020B0503020000020004" pitchFamily="50" charset="-127"/>
              </a:rPr>
              <a:t>설치</a:t>
            </a:r>
            <a:r>
              <a:rPr lang="en-US" altLang="ko-KR" sz="1500" b="1" dirty="0">
                <a:solidFill>
                  <a:schemeClr val="tx1"/>
                </a:solidFill>
                <a:latin typeface="맑은 고딕" panose="020B0503020000020004" pitchFamily="50" charset="-127"/>
              </a:rPr>
              <a:t>] </a:t>
            </a:r>
            <a:r>
              <a:rPr lang="ko-KR" altLang="en-US" sz="1500" b="1" dirty="0">
                <a:solidFill>
                  <a:schemeClr val="tx1"/>
                </a:solidFill>
                <a:latin typeface="맑은 고딕" panose="020B0503020000020004" pitchFamily="50" charset="-127"/>
              </a:rPr>
              <a:t>버튼을 터치하여 </a:t>
            </a:r>
            <a:r>
              <a:rPr lang="ko-KR" altLang="en-US" sz="1500" b="1" dirty="0" smtClean="0">
                <a:solidFill>
                  <a:schemeClr val="tx1"/>
                </a:solidFill>
                <a:latin typeface="맑은 고딕" panose="020B0503020000020004" pitchFamily="50" charset="-127"/>
              </a:rPr>
              <a:t>설치</a:t>
            </a:r>
            <a:endParaRPr lang="en-US" altLang="ko-KR" sz="1500" b="1" dirty="0">
              <a:solidFill>
                <a:schemeClr val="tx1"/>
              </a:solidFill>
              <a:latin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500" b="1" dirty="0">
                <a:solidFill>
                  <a:schemeClr val="tx1"/>
                </a:solidFill>
                <a:latin typeface="맑은 고딕" panose="020B0503020000020004" pitchFamily="50" charset="-127"/>
              </a:rPr>
              <a:t>5.   </a:t>
            </a:r>
            <a:r>
              <a:rPr lang="ko-KR" altLang="en-US" sz="1500" b="1" dirty="0">
                <a:solidFill>
                  <a:schemeClr val="tx1"/>
                </a:solidFill>
                <a:latin typeface="맑은 고딕" panose="020B0503020000020004" pitchFamily="50" charset="-127"/>
              </a:rPr>
              <a:t>설치 완료 후</a:t>
            </a:r>
            <a:r>
              <a:rPr lang="en-US" altLang="ko-KR" sz="1500" b="1" dirty="0">
                <a:solidFill>
                  <a:schemeClr val="tx1"/>
                </a:solidFill>
                <a:latin typeface="맑은 고딕" panose="020B0503020000020004" pitchFamily="50" charset="-127"/>
              </a:rPr>
              <a:t>, [</a:t>
            </a:r>
            <a:r>
              <a:rPr lang="ko-KR" altLang="en-US" sz="1500" b="1" dirty="0">
                <a:solidFill>
                  <a:schemeClr val="tx1"/>
                </a:solidFill>
                <a:latin typeface="맑은 고딕" panose="020B0503020000020004" pitchFamily="50" charset="-127"/>
              </a:rPr>
              <a:t>열기</a:t>
            </a:r>
            <a:r>
              <a:rPr lang="en-US" altLang="ko-KR" sz="1500" b="1" dirty="0">
                <a:solidFill>
                  <a:schemeClr val="tx1"/>
                </a:solidFill>
                <a:latin typeface="맑은 고딕" panose="020B0503020000020004" pitchFamily="50" charset="-127"/>
              </a:rPr>
              <a:t>]</a:t>
            </a:r>
            <a:r>
              <a:rPr lang="ko-KR" altLang="en-US" sz="1500" b="1" dirty="0">
                <a:solidFill>
                  <a:schemeClr val="tx1"/>
                </a:solidFill>
                <a:latin typeface="맑은 고딕" panose="020B0503020000020004" pitchFamily="50" charset="-127"/>
              </a:rPr>
              <a:t>버튼 터치</a:t>
            </a:r>
            <a:r>
              <a:rPr lang="en-US" altLang="ko-KR" sz="1600" b="1" dirty="0">
                <a:solidFill>
                  <a:schemeClr val="tx1"/>
                </a:solidFill>
                <a:latin typeface="맑은 고딕" panose="020B0503020000020004" pitchFamily="50" charset="-127"/>
              </a:rPr>
              <a:t>(ID : </a:t>
            </a:r>
            <a:r>
              <a:rPr lang="ko-KR" altLang="en-US" sz="1600" b="1" dirty="0">
                <a:solidFill>
                  <a:schemeClr val="tx1"/>
                </a:solidFill>
                <a:latin typeface="맑은 고딕" panose="020B0503020000020004" pitchFamily="50" charset="-127"/>
              </a:rPr>
              <a:t>핸드폰 번호로 자동 설정</a:t>
            </a:r>
            <a:r>
              <a:rPr lang="en-US" altLang="ko-KR" sz="1600" b="1" dirty="0">
                <a:solidFill>
                  <a:schemeClr val="tx1"/>
                </a:solidFill>
                <a:latin typeface="맑은 고딕" panose="020B0503020000020004" pitchFamily="50" charset="-127"/>
              </a:rPr>
              <a:t>, PW : </a:t>
            </a:r>
            <a:r>
              <a:rPr lang="ko-KR" altLang="en-US" sz="1600" b="1" dirty="0">
                <a:solidFill>
                  <a:schemeClr val="tx1"/>
                </a:solidFill>
                <a:latin typeface="맑은 고딕" panose="020B0503020000020004" pitchFamily="50" charset="-127"/>
              </a:rPr>
              <a:t>초기비밀번호</a:t>
            </a:r>
            <a:r>
              <a:rPr lang="en-US" altLang="ko-KR" sz="1600" b="1" dirty="0">
                <a:solidFill>
                  <a:schemeClr val="tx1"/>
                </a:solidFill>
                <a:latin typeface="맑은 고딕" panose="020B0503020000020004" pitchFamily="50" charset="-127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en-US" altLang="ko-KR" sz="1300" b="1" dirty="0">
                <a:solidFill>
                  <a:schemeClr val="tx1"/>
                </a:solidFill>
                <a:latin typeface="맑은 고딕" panose="020B0503020000020004" pitchFamily="50" charset="-127"/>
              </a:rPr>
              <a:t>   ※ </a:t>
            </a:r>
            <a:r>
              <a:rPr lang="ko-KR" altLang="en-US" sz="1300" b="1" dirty="0">
                <a:solidFill>
                  <a:schemeClr val="tx1"/>
                </a:solidFill>
                <a:latin typeface="맑은 고딕" panose="020B0503020000020004" pitchFamily="50" charset="-127"/>
              </a:rPr>
              <a:t>초기 비밀번호</a:t>
            </a:r>
            <a:r>
              <a:rPr lang="en-US" altLang="ko-KR" sz="1300" b="1" dirty="0">
                <a:solidFill>
                  <a:schemeClr val="tx1"/>
                </a:solidFill>
                <a:latin typeface="맑은 고딕" panose="020B0503020000020004" pitchFamily="50" charset="-127"/>
              </a:rPr>
              <a:t>: </a:t>
            </a:r>
            <a:r>
              <a:rPr lang="en-US" altLang="ko-KR" sz="1300" b="1" dirty="0" err="1">
                <a:solidFill>
                  <a:schemeClr val="tx1"/>
                </a:solidFill>
                <a:latin typeface="맑은 고딕" panose="020B0503020000020004" pitchFamily="50" charset="-127"/>
              </a:rPr>
              <a:t>ssis</a:t>
            </a:r>
            <a:r>
              <a:rPr lang="en-US" altLang="ko-KR" sz="1300" b="1" dirty="0">
                <a:solidFill>
                  <a:schemeClr val="tx1"/>
                </a:solidFill>
                <a:latin typeface="맑은 고딕" panose="020B0503020000020004" pitchFamily="50" charset="-127"/>
              </a:rPr>
              <a:t>@ </a:t>
            </a:r>
            <a:r>
              <a:rPr lang="ko-KR" altLang="en-US" sz="1300" b="1" dirty="0" err="1">
                <a:solidFill>
                  <a:schemeClr val="tx1"/>
                </a:solidFill>
                <a:latin typeface="맑은 고딕" panose="020B0503020000020004" pitchFamily="50" charset="-127"/>
              </a:rPr>
              <a:t>뒷번호</a:t>
            </a:r>
            <a:r>
              <a:rPr lang="ko-KR" altLang="en-US" sz="1300" b="1" dirty="0">
                <a:solidFill>
                  <a:schemeClr val="tx1"/>
                </a:solidFill>
                <a:latin typeface="맑은 고딕" panose="020B0503020000020004" pitchFamily="50" charset="-127"/>
              </a:rPr>
              <a:t> </a:t>
            </a:r>
            <a:r>
              <a:rPr lang="en-US" altLang="ko-KR" sz="1300" b="1" dirty="0">
                <a:solidFill>
                  <a:schemeClr val="tx1"/>
                </a:solidFill>
                <a:latin typeface="맑은 고딕" panose="020B0503020000020004" pitchFamily="50" charset="-127"/>
              </a:rPr>
              <a:t>4</a:t>
            </a:r>
            <a:r>
              <a:rPr lang="ko-KR" altLang="en-US" sz="1300" b="1" dirty="0">
                <a:solidFill>
                  <a:schemeClr val="tx1"/>
                </a:solidFill>
                <a:latin typeface="맑은 고딕" panose="020B0503020000020004" pitchFamily="50" charset="-127"/>
              </a:rPr>
              <a:t>자리</a:t>
            </a:r>
            <a:endParaRPr lang="en-US" altLang="ko-KR" sz="1300" b="1" dirty="0">
              <a:solidFill>
                <a:schemeClr val="tx1"/>
              </a:solidFill>
              <a:latin typeface="맑은 고딕" panose="020B0503020000020004" pitchFamily="50" charset="-127"/>
            </a:endParaRPr>
          </a:p>
        </p:txBody>
      </p:sp>
      <p:cxnSp>
        <p:nvCxnSpPr>
          <p:cNvPr id="88" name="직선 연결선 87"/>
          <p:cNvCxnSpPr/>
          <p:nvPr/>
        </p:nvCxnSpPr>
        <p:spPr>
          <a:xfrm>
            <a:off x="671926" y="762983"/>
            <a:ext cx="5721233" cy="0"/>
          </a:xfrm>
          <a:prstGeom prst="line">
            <a:avLst/>
          </a:prstGeom>
          <a:ln w="22225">
            <a:solidFill>
              <a:srgbClr val="C2E49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9" name="TextBox 88"/>
          <p:cNvSpPr txBox="1"/>
          <p:nvPr/>
        </p:nvSpPr>
        <p:spPr>
          <a:xfrm>
            <a:off x="344488" y="239763"/>
            <a:ext cx="55684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dirty="0"/>
              <a:t>  </a:t>
            </a:r>
            <a:r>
              <a:rPr lang="en-US" altLang="ko-KR" sz="2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02. </a:t>
            </a:r>
            <a:r>
              <a:rPr lang="ko-KR" altLang="en-US" sz="2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스마트폰 </a:t>
            </a:r>
            <a:r>
              <a:rPr lang="ko-KR" altLang="en-US" sz="22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결제앱</a:t>
            </a:r>
            <a:r>
              <a:rPr lang="ko-KR" altLang="en-US" sz="2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설치방법</a:t>
            </a:r>
            <a:endParaRPr lang="ko-KR" altLang="en-US" sz="22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90" name="TextBox 89"/>
          <p:cNvSpPr txBox="1"/>
          <p:nvPr/>
        </p:nvSpPr>
        <p:spPr>
          <a:xfrm>
            <a:off x="6991783" y="2178234"/>
            <a:ext cx="3456384" cy="3323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2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010-1566-3232</a:t>
            </a:r>
            <a:endParaRPr lang="ko-KR" altLang="en-US" sz="12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91" name="직사각형 90"/>
          <p:cNvSpPr/>
          <p:nvPr/>
        </p:nvSpPr>
        <p:spPr>
          <a:xfrm>
            <a:off x="272480" y="6361583"/>
            <a:ext cx="233159" cy="30777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ko-KR" sz="1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5</a:t>
            </a:r>
            <a:endParaRPr lang="en-US" altLang="ko-KR" sz="1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746570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2E49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직사각형 22"/>
          <p:cNvSpPr/>
          <p:nvPr/>
        </p:nvSpPr>
        <p:spPr>
          <a:xfrm>
            <a:off x="272480" y="185826"/>
            <a:ext cx="9361040" cy="6480720"/>
          </a:xfrm>
          <a:prstGeom prst="rect">
            <a:avLst/>
          </a:prstGeom>
          <a:pattFill prst="dotGrid">
            <a:fgClr>
              <a:schemeClr val="accent3">
                <a:lumMod val="20000"/>
                <a:lumOff val="80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250000"/>
              </a:lnSpc>
            </a:pPr>
            <a:endParaRPr lang="ko-KR" altLang="en-US" dirty="0"/>
          </a:p>
        </p:txBody>
      </p:sp>
      <p:sp>
        <p:nvSpPr>
          <p:cNvPr id="42" name="직사각형 41"/>
          <p:cNvSpPr/>
          <p:nvPr/>
        </p:nvSpPr>
        <p:spPr>
          <a:xfrm>
            <a:off x="880188" y="2636912"/>
            <a:ext cx="8197192" cy="504056"/>
          </a:xfrm>
          <a:prstGeom prst="rect">
            <a:avLst/>
          </a:prstGeom>
          <a:solidFill>
            <a:srgbClr val="C0F6F5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b="1" dirty="0">
                <a:solidFill>
                  <a:schemeClr val="tx1"/>
                </a:solidFill>
              </a:rPr>
              <a:t> ▶ </a:t>
            </a:r>
            <a:r>
              <a:rPr lang="ko-KR" altLang="en-US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대상자 카드 태그를 위한 스마트폰 </a:t>
            </a:r>
            <a:r>
              <a:rPr lang="en-US" altLang="ko-KR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NFC</a:t>
            </a:r>
            <a:r>
              <a:rPr lang="ko-KR" altLang="en-US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기능 활성화</a:t>
            </a:r>
          </a:p>
        </p:txBody>
      </p:sp>
      <p:sp>
        <p:nvSpPr>
          <p:cNvPr id="43" name="직사각형 42"/>
          <p:cNvSpPr/>
          <p:nvPr/>
        </p:nvSpPr>
        <p:spPr>
          <a:xfrm>
            <a:off x="880188" y="3573016"/>
            <a:ext cx="8197192" cy="504056"/>
          </a:xfrm>
          <a:prstGeom prst="rect">
            <a:avLst/>
          </a:prstGeom>
          <a:solidFill>
            <a:srgbClr val="C0F6F5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▶ </a:t>
            </a:r>
            <a:r>
              <a:rPr lang="ko-KR" altLang="en-US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해당 제공 서비스 등록하기</a:t>
            </a:r>
          </a:p>
        </p:txBody>
      </p:sp>
      <p:sp>
        <p:nvSpPr>
          <p:cNvPr id="21" name="직사각형 20"/>
          <p:cNvSpPr/>
          <p:nvPr/>
        </p:nvSpPr>
        <p:spPr>
          <a:xfrm>
            <a:off x="5529064" y="1844824"/>
            <a:ext cx="936104" cy="32516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2" name="직사각형 21"/>
          <p:cNvSpPr/>
          <p:nvPr/>
        </p:nvSpPr>
        <p:spPr>
          <a:xfrm>
            <a:off x="1568624" y="1268760"/>
            <a:ext cx="6552728" cy="936104"/>
          </a:xfrm>
          <a:prstGeom prst="rect">
            <a:avLst/>
          </a:prstGeom>
          <a:noFill/>
          <a:ln w="19050">
            <a:solidFill>
              <a:srgbClr val="88B7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3200" b="1" dirty="0">
                <a:ln w="12700">
                  <a:solidFill>
                    <a:srgbClr val="0F2861">
                      <a:alpha val="90000"/>
                    </a:srgbClr>
                  </a:solidFill>
                </a:ln>
                <a:solidFill>
                  <a:srgbClr val="022FA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Part. 02</a:t>
            </a:r>
          </a:p>
          <a:p>
            <a:pPr algn="ctr"/>
            <a:r>
              <a:rPr lang="en-US" altLang="ko-KR" b="1" dirty="0">
                <a:solidFill>
                  <a:srgbClr val="022FA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 </a:t>
            </a:r>
            <a:r>
              <a:rPr lang="ko-KR" altLang="en-US" b="1" dirty="0">
                <a:solidFill>
                  <a:srgbClr val="022FA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스마트폰 결제를 위한 시작단계 </a:t>
            </a:r>
            <a:r>
              <a:rPr lang="en-US" altLang="ko-KR" b="1" dirty="0">
                <a:solidFill>
                  <a:srgbClr val="022FA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</a:t>
            </a:r>
            <a:endParaRPr lang="ko-KR" altLang="en-US" b="1" dirty="0">
              <a:solidFill>
                <a:srgbClr val="022FA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5" name="직사각형 24"/>
          <p:cNvSpPr/>
          <p:nvPr/>
        </p:nvSpPr>
        <p:spPr>
          <a:xfrm>
            <a:off x="880188" y="4509120"/>
            <a:ext cx="8197192" cy="504056"/>
          </a:xfrm>
          <a:prstGeom prst="rect">
            <a:avLst/>
          </a:prstGeom>
          <a:solidFill>
            <a:srgbClr val="C0F6F5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b="1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▶ </a:t>
            </a:r>
            <a:r>
              <a:rPr lang="ko-KR" altLang="en-US" b="1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스마트폰 결제 가능여부 자가 테스트</a:t>
            </a:r>
            <a:endParaRPr lang="ko-KR" altLang="en-US" b="1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261749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2E49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직사각형 73"/>
          <p:cNvSpPr/>
          <p:nvPr/>
        </p:nvSpPr>
        <p:spPr>
          <a:xfrm>
            <a:off x="272480" y="185826"/>
            <a:ext cx="9361040" cy="6480720"/>
          </a:xfrm>
          <a:prstGeom prst="rect">
            <a:avLst/>
          </a:prstGeom>
          <a:pattFill prst="dotGrid">
            <a:fgClr>
              <a:schemeClr val="accent3">
                <a:lumMod val="20000"/>
                <a:lumOff val="80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250000"/>
              </a:lnSpc>
            </a:pPr>
            <a:endParaRPr lang="ko-KR" altLang="en-US" dirty="0"/>
          </a:p>
        </p:txBody>
      </p:sp>
      <p:grpSp>
        <p:nvGrpSpPr>
          <p:cNvPr id="49" name="그룹 48"/>
          <p:cNvGrpSpPr/>
          <p:nvPr/>
        </p:nvGrpSpPr>
        <p:grpSpPr>
          <a:xfrm>
            <a:off x="816603" y="1003423"/>
            <a:ext cx="2429032" cy="3721721"/>
            <a:chOff x="967020" y="571375"/>
            <a:chExt cx="3354373" cy="5382921"/>
          </a:xfrm>
        </p:grpSpPr>
        <p:sp>
          <p:nvSpPr>
            <p:cNvPr id="50" name="모서리가 둥근 직사각형 49"/>
            <p:cNvSpPr/>
            <p:nvPr/>
          </p:nvSpPr>
          <p:spPr>
            <a:xfrm>
              <a:off x="967020" y="571375"/>
              <a:ext cx="3354373" cy="5382921"/>
            </a:xfrm>
            <a:prstGeom prst="round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51" name="직사각형 50"/>
            <p:cNvSpPr/>
            <p:nvPr/>
          </p:nvSpPr>
          <p:spPr>
            <a:xfrm>
              <a:off x="1126753" y="1142802"/>
              <a:ext cx="3034909" cy="428770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scene3d>
              <a:camera prst="perspectiveFront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52" name="모서리가 둥근 직사각형 51"/>
            <p:cNvSpPr/>
            <p:nvPr/>
          </p:nvSpPr>
          <p:spPr>
            <a:xfrm>
              <a:off x="1892364" y="802402"/>
              <a:ext cx="1503684" cy="146095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scene3d>
              <a:camera prst="perspectiveFront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cxnSp>
          <p:nvCxnSpPr>
            <p:cNvPr id="53" name="직선 연결선 52"/>
            <p:cNvCxnSpPr/>
            <p:nvPr/>
          </p:nvCxnSpPr>
          <p:spPr>
            <a:xfrm>
              <a:off x="1416842" y="5598649"/>
              <a:ext cx="539784" cy="0"/>
            </a:xfrm>
            <a:prstGeom prst="line">
              <a:avLst/>
            </a:prstGeom>
            <a:ln w="28575">
              <a:solidFill>
                <a:srgbClr val="F8F8F8"/>
              </a:solidFill>
            </a:ln>
            <a:scene3d>
              <a:camera prst="perspectiveFront"/>
              <a:lightRig rig="threePt" dir="t"/>
            </a:scene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직선 연결선 53"/>
            <p:cNvCxnSpPr/>
            <p:nvPr/>
          </p:nvCxnSpPr>
          <p:spPr>
            <a:xfrm>
              <a:off x="1416842" y="5682721"/>
              <a:ext cx="539784" cy="0"/>
            </a:xfrm>
            <a:prstGeom prst="line">
              <a:avLst/>
            </a:prstGeom>
            <a:ln w="28575">
              <a:solidFill>
                <a:srgbClr val="F8F8F8"/>
              </a:solidFill>
            </a:ln>
            <a:scene3d>
              <a:camera prst="perspectiveFront"/>
              <a:lightRig rig="threePt" dir="t"/>
            </a:scene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직선 연결선 54"/>
            <p:cNvCxnSpPr/>
            <p:nvPr/>
          </p:nvCxnSpPr>
          <p:spPr>
            <a:xfrm>
              <a:off x="1416842" y="5776583"/>
              <a:ext cx="539784" cy="0"/>
            </a:xfrm>
            <a:prstGeom prst="line">
              <a:avLst/>
            </a:prstGeom>
            <a:ln w="28575">
              <a:solidFill>
                <a:srgbClr val="F8F8F8"/>
              </a:solidFill>
            </a:ln>
            <a:scene3d>
              <a:camera prst="perspectiveFront"/>
              <a:lightRig rig="threePt" dir="t"/>
            </a:scene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모서리가 둥근 직사각형 55"/>
            <p:cNvSpPr/>
            <p:nvPr/>
          </p:nvSpPr>
          <p:spPr>
            <a:xfrm>
              <a:off x="2178780" y="5598649"/>
              <a:ext cx="930853" cy="177934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scene3d>
              <a:camera prst="perspectiveFront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57" name="위로 굽은 화살표 56"/>
            <p:cNvSpPr/>
            <p:nvPr/>
          </p:nvSpPr>
          <p:spPr>
            <a:xfrm rot="16200000">
              <a:off x="3407836" y="5502792"/>
              <a:ext cx="336289" cy="359857"/>
            </a:xfrm>
            <a:prstGeom prst="bentUpArrow">
              <a:avLst>
                <a:gd name="adj1" fmla="val 13669"/>
                <a:gd name="adj2" fmla="val 29181"/>
                <a:gd name="adj3" fmla="val 25000"/>
              </a:avLst>
            </a:prstGeom>
            <a:solidFill>
              <a:schemeClr val="bg1"/>
            </a:solidFill>
            <a:ln>
              <a:noFill/>
            </a:ln>
            <a:scene3d>
              <a:camera prst="perspectiveFront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</p:grpSp>
      <p:grpSp>
        <p:nvGrpSpPr>
          <p:cNvPr id="40" name="그룹 39"/>
          <p:cNvGrpSpPr/>
          <p:nvPr/>
        </p:nvGrpSpPr>
        <p:grpSpPr>
          <a:xfrm>
            <a:off x="3738263" y="1003423"/>
            <a:ext cx="2429032" cy="3721721"/>
            <a:chOff x="967020" y="571375"/>
            <a:chExt cx="3354373" cy="5382921"/>
          </a:xfrm>
        </p:grpSpPr>
        <p:sp>
          <p:nvSpPr>
            <p:cNvPr id="41" name="모서리가 둥근 직사각형 40"/>
            <p:cNvSpPr/>
            <p:nvPr/>
          </p:nvSpPr>
          <p:spPr>
            <a:xfrm>
              <a:off x="967020" y="571375"/>
              <a:ext cx="3354373" cy="5382921"/>
            </a:xfrm>
            <a:prstGeom prst="round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42" name="직사각형 41"/>
            <p:cNvSpPr/>
            <p:nvPr/>
          </p:nvSpPr>
          <p:spPr>
            <a:xfrm>
              <a:off x="1126753" y="1142802"/>
              <a:ext cx="3034909" cy="428770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scene3d>
              <a:camera prst="perspectiveFront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43" name="모서리가 둥근 직사각형 42"/>
            <p:cNvSpPr/>
            <p:nvPr/>
          </p:nvSpPr>
          <p:spPr>
            <a:xfrm>
              <a:off x="1892364" y="802402"/>
              <a:ext cx="1503684" cy="146095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scene3d>
              <a:camera prst="perspectiveFront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cxnSp>
          <p:nvCxnSpPr>
            <p:cNvPr id="44" name="직선 연결선 43"/>
            <p:cNvCxnSpPr/>
            <p:nvPr/>
          </p:nvCxnSpPr>
          <p:spPr>
            <a:xfrm>
              <a:off x="1416842" y="5598649"/>
              <a:ext cx="539784" cy="0"/>
            </a:xfrm>
            <a:prstGeom prst="line">
              <a:avLst/>
            </a:prstGeom>
            <a:ln w="28575">
              <a:solidFill>
                <a:srgbClr val="F8F8F8"/>
              </a:solidFill>
            </a:ln>
            <a:scene3d>
              <a:camera prst="perspectiveFront"/>
              <a:lightRig rig="threePt" dir="t"/>
            </a:scene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직선 연결선 44"/>
            <p:cNvCxnSpPr/>
            <p:nvPr/>
          </p:nvCxnSpPr>
          <p:spPr>
            <a:xfrm>
              <a:off x="1416842" y="5682721"/>
              <a:ext cx="539784" cy="0"/>
            </a:xfrm>
            <a:prstGeom prst="line">
              <a:avLst/>
            </a:prstGeom>
            <a:ln w="28575">
              <a:solidFill>
                <a:srgbClr val="F8F8F8"/>
              </a:solidFill>
            </a:ln>
            <a:scene3d>
              <a:camera prst="perspectiveFront"/>
              <a:lightRig rig="threePt" dir="t"/>
            </a:scene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직선 연결선 45"/>
            <p:cNvCxnSpPr/>
            <p:nvPr/>
          </p:nvCxnSpPr>
          <p:spPr>
            <a:xfrm>
              <a:off x="1416842" y="5776583"/>
              <a:ext cx="539784" cy="0"/>
            </a:xfrm>
            <a:prstGeom prst="line">
              <a:avLst/>
            </a:prstGeom>
            <a:ln w="28575">
              <a:solidFill>
                <a:srgbClr val="F8F8F8"/>
              </a:solidFill>
            </a:ln>
            <a:scene3d>
              <a:camera prst="perspectiveFront"/>
              <a:lightRig rig="threePt" dir="t"/>
            </a:scene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모서리가 둥근 직사각형 46"/>
            <p:cNvSpPr/>
            <p:nvPr/>
          </p:nvSpPr>
          <p:spPr>
            <a:xfrm>
              <a:off x="2178780" y="5598649"/>
              <a:ext cx="930853" cy="177934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scene3d>
              <a:camera prst="perspectiveFront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58" name="위로 굽은 화살표 57"/>
            <p:cNvSpPr/>
            <p:nvPr/>
          </p:nvSpPr>
          <p:spPr>
            <a:xfrm rot="16200000">
              <a:off x="3407836" y="5502792"/>
              <a:ext cx="336289" cy="359857"/>
            </a:xfrm>
            <a:prstGeom prst="bentUpArrow">
              <a:avLst>
                <a:gd name="adj1" fmla="val 13669"/>
                <a:gd name="adj2" fmla="val 29181"/>
                <a:gd name="adj3" fmla="val 25000"/>
              </a:avLst>
            </a:prstGeom>
            <a:solidFill>
              <a:schemeClr val="bg1"/>
            </a:solidFill>
            <a:ln>
              <a:noFill/>
            </a:ln>
            <a:scene3d>
              <a:camera prst="perspectiveFront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</p:grpSp>
      <p:grpSp>
        <p:nvGrpSpPr>
          <p:cNvPr id="59" name="그룹 58"/>
          <p:cNvGrpSpPr/>
          <p:nvPr/>
        </p:nvGrpSpPr>
        <p:grpSpPr>
          <a:xfrm>
            <a:off x="6700432" y="1003423"/>
            <a:ext cx="2429032" cy="3721721"/>
            <a:chOff x="967020" y="571375"/>
            <a:chExt cx="3354373" cy="5382921"/>
          </a:xfrm>
        </p:grpSpPr>
        <p:sp>
          <p:nvSpPr>
            <p:cNvPr id="60" name="모서리가 둥근 직사각형 59"/>
            <p:cNvSpPr/>
            <p:nvPr/>
          </p:nvSpPr>
          <p:spPr>
            <a:xfrm>
              <a:off x="967020" y="571375"/>
              <a:ext cx="3354373" cy="5382921"/>
            </a:xfrm>
            <a:prstGeom prst="round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61" name="직사각형 60"/>
            <p:cNvSpPr/>
            <p:nvPr/>
          </p:nvSpPr>
          <p:spPr>
            <a:xfrm>
              <a:off x="1126753" y="1142802"/>
              <a:ext cx="3034909" cy="428770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scene3d>
              <a:camera prst="perspectiveFront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62" name="모서리가 둥근 직사각형 61"/>
            <p:cNvSpPr/>
            <p:nvPr/>
          </p:nvSpPr>
          <p:spPr>
            <a:xfrm>
              <a:off x="1892364" y="802402"/>
              <a:ext cx="1503684" cy="146095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scene3d>
              <a:camera prst="perspectiveFront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cxnSp>
          <p:nvCxnSpPr>
            <p:cNvPr id="63" name="직선 연결선 62"/>
            <p:cNvCxnSpPr/>
            <p:nvPr/>
          </p:nvCxnSpPr>
          <p:spPr>
            <a:xfrm>
              <a:off x="1416842" y="5598649"/>
              <a:ext cx="539784" cy="0"/>
            </a:xfrm>
            <a:prstGeom prst="line">
              <a:avLst/>
            </a:prstGeom>
            <a:ln w="28575">
              <a:solidFill>
                <a:srgbClr val="F8F8F8"/>
              </a:solidFill>
            </a:ln>
            <a:scene3d>
              <a:camera prst="perspectiveFront"/>
              <a:lightRig rig="threePt" dir="t"/>
            </a:scene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직선 연결선 63"/>
            <p:cNvCxnSpPr/>
            <p:nvPr/>
          </p:nvCxnSpPr>
          <p:spPr>
            <a:xfrm>
              <a:off x="1416842" y="5682721"/>
              <a:ext cx="539784" cy="0"/>
            </a:xfrm>
            <a:prstGeom prst="line">
              <a:avLst/>
            </a:prstGeom>
            <a:ln w="28575">
              <a:solidFill>
                <a:srgbClr val="F8F8F8"/>
              </a:solidFill>
            </a:ln>
            <a:scene3d>
              <a:camera prst="perspectiveFront"/>
              <a:lightRig rig="threePt" dir="t"/>
            </a:scene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직선 연결선 64"/>
            <p:cNvCxnSpPr/>
            <p:nvPr/>
          </p:nvCxnSpPr>
          <p:spPr>
            <a:xfrm>
              <a:off x="1416842" y="5776583"/>
              <a:ext cx="539784" cy="0"/>
            </a:xfrm>
            <a:prstGeom prst="line">
              <a:avLst/>
            </a:prstGeom>
            <a:ln w="28575">
              <a:solidFill>
                <a:srgbClr val="F8F8F8"/>
              </a:solidFill>
            </a:ln>
            <a:scene3d>
              <a:camera prst="perspectiveFront"/>
              <a:lightRig rig="threePt" dir="t"/>
            </a:scene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6" name="모서리가 둥근 직사각형 65"/>
            <p:cNvSpPr/>
            <p:nvPr/>
          </p:nvSpPr>
          <p:spPr>
            <a:xfrm>
              <a:off x="2178780" y="5598649"/>
              <a:ext cx="930853" cy="177934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scene3d>
              <a:camera prst="perspectiveFront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67" name="위로 굽은 화살표 66"/>
            <p:cNvSpPr/>
            <p:nvPr/>
          </p:nvSpPr>
          <p:spPr>
            <a:xfrm rot="16200000">
              <a:off x="3407836" y="5502792"/>
              <a:ext cx="336289" cy="359857"/>
            </a:xfrm>
            <a:prstGeom prst="bentUpArrow">
              <a:avLst>
                <a:gd name="adj1" fmla="val 13669"/>
                <a:gd name="adj2" fmla="val 29181"/>
                <a:gd name="adj3" fmla="val 25000"/>
              </a:avLst>
            </a:prstGeom>
            <a:solidFill>
              <a:schemeClr val="bg1"/>
            </a:solidFill>
            <a:ln>
              <a:noFill/>
            </a:ln>
            <a:scene3d>
              <a:camera prst="perspectiveFront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</p:grpSp>
      <p:sp>
        <p:nvSpPr>
          <p:cNvPr id="11" name="오른쪽 화살표 10"/>
          <p:cNvSpPr/>
          <p:nvPr/>
        </p:nvSpPr>
        <p:spPr>
          <a:xfrm>
            <a:off x="3336973" y="2515591"/>
            <a:ext cx="299959" cy="348692"/>
          </a:xfrm>
          <a:prstGeom prst="rightArrow">
            <a:avLst/>
          </a:prstGeom>
          <a:solidFill>
            <a:srgbClr val="1B47A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78" name="오른쪽 화살표 77"/>
          <p:cNvSpPr/>
          <p:nvPr/>
        </p:nvSpPr>
        <p:spPr>
          <a:xfrm>
            <a:off x="6301228" y="2515591"/>
            <a:ext cx="299959" cy="348692"/>
          </a:xfrm>
          <a:prstGeom prst="rightArrow">
            <a:avLst/>
          </a:prstGeom>
          <a:solidFill>
            <a:srgbClr val="1B47A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5188" r="207" b="19771"/>
          <a:stretch/>
        </p:blipFill>
        <p:spPr bwMode="auto">
          <a:xfrm>
            <a:off x="955002" y="1435470"/>
            <a:ext cx="2174966" cy="2880321"/>
          </a:xfrm>
          <a:prstGeom prst="rect">
            <a:avLst/>
          </a:prstGeom>
          <a:ln>
            <a:noFill/>
          </a:ln>
          <a:effectLst>
            <a:outerShdw dist="35921" dir="2700000" algn="ctr" rotWithShape="0">
              <a:schemeClr val="bg2"/>
            </a:outerShdw>
            <a:softEdge rad="3175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188" r="3838" b="15403"/>
          <a:stretch/>
        </p:blipFill>
        <p:spPr bwMode="auto">
          <a:xfrm>
            <a:off x="3853932" y="1424283"/>
            <a:ext cx="2159264" cy="2891508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3175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t="4082" r="-2275" b="10648"/>
          <a:stretch/>
        </p:blipFill>
        <p:spPr bwMode="auto">
          <a:xfrm>
            <a:off x="6843975" y="1406771"/>
            <a:ext cx="2169822" cy="2956225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3175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직사각형 67"/>
          <p:cNvSpPr/>
          <p:nvPr/>
        </p:nvSpPr>
        <p:spPr>
          <a:xfrm>
            <a:off x="880188" y="4913784"/>
            <a:ext cx="8197192" cy="1683568"/>
          </a:xfrm>
          <a:prstGeom prst="rect">
            <a:avLst/>
          </a:prstGeom>
          <a:solidFill>
            <a:srgbClr val="DCF1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lnSpc>
                <a:spcPct val="150000"/>
              </a:lnSpc>
              <a:buAutoNum type="arabicPeriod"/>
            </a:pPr>
            <a:r>
              <a:rPr lang="ko-KR" altLang="en-US" sz="15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스마트폰 </a:t>
            </a:r>
            <a:r>
              <a:rPr lang="en-US" altLang="ko-KR" sz="15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[</a:t>
            </a:r>
            <a:r>
              <a:rPr lang="ko-KR" altLang="en-US" sz="15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설정</a:t>
            </a:r>
            <a:r>
              <a:rPr lang="en-US" altLang="ko-KR" sz="15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] </a:t>
            </a:r>
            <a:r>
              <a:rPr lang="ko-KR" altLang="en-US" sz="15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메뉴로 이동 후</a:t>
            </a:r>
            <a:r>
              <a:rPr lang="en-US" altLang="ko-KR" sz="15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[</a:t>
            </a:r>
            <a:r>
              <a:rPr lang="ko-KR" altLang="en-US" sz="15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연결</a:t>
            </a:r>
            <a:r>
              <a:rPr lang="en-US" altLang="ko-KR" sz="15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] </a:t>
            </a:r>
            <a:r>
              <a:rPr lang="ko-KR" altLang="en-US" sz="15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탭을 선택</a:t>
            </a:r>
            <a:endParaRPr lang="en-US" altLang="ko-KR" sz="1500" b="1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en-US" altLang="ko-KR" sz="15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NFC </a:t>
            </a:r>
            <a:r>
              <a:rPr lang="ko-KR" altLang="en-US" sz="15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및 결제 모드 활성화 </a:t>
            </a:r>
            <a:endParaRPr lang="en-US" altLang="ko-KR" sz="1500" b="1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en-US" altLang="ko-KR" sz="15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NFC </a:t>
            </a:r>
            <a:r>
              <a:rPr lang="ko-KR" altLang="en-US" sz="15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모드를</a:t>
            </a:r>
            <a:r>
              <a:rPr lang="en-US" altLang="ko-KR" sz="15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“</a:t>
            </a:r>
            <a:r>
              <a:rPr lang="ko-KR" altLang="en-US" sz="15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기본모드</a:t>
            </a:r>
            <a:r>
              <a:rPr lang="en-US" altLang="ko-KR" sz="15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”</a:t>
            </a:r>
            <a:r>
              <a:rPr lang="ko-KR" altLang="en-US" sz="15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로 설정</a:t>
            </a:r>
            <a:endParaRPr lang="en-US" altLang="ko-KR" sz="1500" b="1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en-US" altLang="ko-KR" sz="13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</a:t>
            </a:r>
            <a:r>
              <a:rPr lang="en-US" altLang="ko-KR" sz="1300" b="1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3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※ </a:t>
            </a:r>
            <a:r>
              <a:rPr lang="ko-KR" altLang="en-US" sz="13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대상자 카드 태그를 위해 </a:t>
            </a:r>
            <a:r>
              <a:rPr lang="en-US" altLang="ko-KR" sz="13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NFC</a:t>
            </a:r>
            <a:r>
              <a:rPr lang="ko-KR" altLang="en-US" sz="13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설정을 </a:t>
            </a:r>
            <a:r>
              <a:rPr lang="ko-KR" altLang="en-US" sz="1300" b="1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꼭 </a:t>
            </a:r>
            <a:r>
              <a:rPr lang="en-US" altLang="ko-KR" sz="1300" b="1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‘</a:t>
            </a:r>
            <a:r>
              <a:rPr lang="ko-KR" altLang="en-US" sz="1300" b="1" dirty="0" err="1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기본모드</a:t>
            </a:r>
            <a:r>
              <a:rPr lang="en-US" altLang="ko-KR" sz="1300" b="1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’</a:t>
            </a:r>
            <a:r>
              <a:rPr lang="ko-KR" altLang="en-US" sz="1300" b="1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로 </a:t>
            </a:r>
            <a:r>
              <a:rPr lang="ko-KR" altLang="en-US" sz="13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해주시기 바랍니다</a:t>
            </a:r>
            <a:r>
              <a:rPr lang="en-US" altLang="ko-KR" sz="13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</p:txBody>
      </p:sp>
      <p:sp>
        <p:nvSpPr>
          <p:cNvPr id="69" name="직사각형 68"/>
          <p:cNvSpPr/>
          <p:nvPr/>
        </p:nvSpPr>
        <p:spPr>
          <a:xfrm>
            <a:off x="939261" y="2803623"/>
            <a:ext cx="2116753" cy="429235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70" name="타원 69"/>
          <p:cNvSpPr/>
          <p:nvPr/>
        </p:nvSpPr>
        <p:spPr>
          <a:xfrm>
            <a:off x="725265" y="2488703"/>
            <a:ext cx="267715" cy="267715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srgbClr val="C00000"/>
                </a:solidFill>
              </a:rPr>
              <a:t>1</a:t>
            </a:r>
            <a:endParaRPr lang="ko-KR" altLang="en-US" dirty="0">
              <a:solidFill>
                <a:srgbClr val="C00000"/>
              </a:solidFill>
            </a:endParaRPr>
          </a:p>
        </p:txBody>
      </p:sp>
      <p:sp>
        <p:nvSpPr>
          <p:cNvPr id="71" name="직사각형 70"/>
          <p:cNvSpPr/>
          <p:nvPr/>
        </p:nvSpPr>
        <p:spPr>
          <a:xfrm>
            <a:off x="3875187" y="2251946"/>
            <a:ext cx="2116753" cy="429235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75" name="직사각형 74"/>
          <p:cNvSpPr/>
          <p:nvPr/>
        </p:nvSpPr>
        <p:spPr>
          <a:xfrm>
            <a:off x="6856571" y="3543522"/>
            <a:ext cx="2116753" cy="429235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76" name="타원 75"/>
          <p:cNvSpPr/>
          <p:nvPr/>
        </p:nvSpPr>
        <p:spPr>
          <a:xfrm>
            <a:off x="3679671" y="1952794"/>
            <a:ext cx="267715" cy="267715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srgbClr val="C00000"/>
                </a:solidFill>
              </a:rPr>
              <a:t>2</a:t>
            </a:r>
            <a:endParaRPr lang="ko-KR" altLang="en-US" dirty="0">
              <a:solidFill>
                <a:srgbClr val="C00000"/>
              </a:solidFill>
            </a:endParaRPr>
          </a:p>
        </p:txBody>
      </p:sp>
      <p:sp>
        <p:nvSpPr>
          <p:cNvPr id="77" name="타원 76"/>
          <p:cNvSpPr/>
          <p:nvPr/>
        </p:nvSpPr>
        <p:spPr>
          <a:xfrm>
            <a:off x="6643624" y="3247494"/>
            <a:ext cx="267715" cy="267715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srgbClr val="C00000"/>
                </a:solidFill>
              </a:rPr>
              <a:t>3</a:t>
            </a:r>
            <a:endParaRPr lang="ko-KR" altLang="en-US" dirty="0">
              <a:solidFill>
                <a:srgbClr val="C00000"/>
              </a:solidFill>
            </a:endParaRPr>
          </a:p>
        </p:txBody>
      </p:sp>
      <p:cxnSp>
        <p:nvCxnSpPr>
          <p:cNvPr id="85" name="직선 연결선 84"/>
          <p:cNvCxnSpPr/>
          <p:nvPr/>
        </p:nvCxnSpPr>
        <p:spPr>
          <a:xfrm>
            <a:off x="671926" y="762983"/>
            <a:ext cx="5721233" cy="0"/>
          </a:xfrm>
          <a:prstGeom prst="line">
            <a:avLst/>
          </a:prstGeom>
          <a:ln w="22225">
            <a:solidFill>
              <a:srgbClr val="C2E49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" name="TextBox 85"/>
          <p:cNvSpPr txBox="1"/>
          <p:nvPr/>
        </p:nvSpPr>
        <p:spPr>
          <a:xfrm>
            <a:off x="344488" y="239763"/>
            <a:ext cx="55684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dirty="0"/>
              <a:t>  </a:t>
            </a:r>
            <a:r>
              <a:rPr lang="en-US" altLang="ko-KR" sz="2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03. </a:t>
            </a:r>
            <a:r>
              <a:rPr lang="ko-KR" altLang="en-US" sz="2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스마트폰 </a:t>
            </a:r>
            <a:r>
              <a:rPr lang="en-US" altLang="ko-KR" sz="2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NFC </a:t>
            </a:r>
            <a:r>
              <a:rPr lang="ko-KR" altLang="en-US" sz="2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기능 </a:t>
            </a:r>
            <a:r>
              <a:rPr lang="ko-KR" altLang="en-US" sz="2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활성화 방법</a:t>
            </a:r>
            <a:endParaRPr lang="ko-KR" altLang="en-US" sz="22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87" name="직사각형 86"/>
          <p:cNvSpPr/>
          <p:nvPr/>
        </p:nvSpPr>
        <p:spPr>
          <a:xfrm>
            <a:off x="272480" y="6361583"/>
            <a:ext cx="233159" cy="30777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ko-KR" sz="1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7</a:t>
            </a:r>
            <a:endParaRPr lang="en-US" altLang="ko-KR" sz="1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53856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2E49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직사각형 67"/>
          <p:cNvSpPr/>
          <p:nvPr/>
        </p:nvSpPr>
        <p:spPr>
          <a:xfrm>
            <a:off x="272480" y="185826"/>
            <a:ext cx="9361040" cy="6480720"/>
          </a:xfrm>
          <a:prstGeom prst="rect">
            <a:avLst/>
          </a:prstGeom>
          <a:pattFill prst="dotGrid">
            <a:fgClr>
              <a:schemeClr val="accent3">
                <a:lumMod val="20000"/>
                <a:lumOff val="80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250000"/>
              </a:lnSpc>
            </a:pPr>
            <a:endParaRPr lang="ko-KR" altLang="en-US" dirty="0"/>
          </a:p>
        </p:txBody>
      </p:sp>
      <p:grpSp>
        <p:nvGrpSpPr>
          <p:cNvPr id="49" name="그룹 48"/>
          <p:cNvGrpSpPr/>
          <p:nvPr/>
        </p:nvGrpSpPr>
        <p:grpSpPr>
          <a:xfrm>
            <a:off x="816603" y="980728"/>
            <a:ext cx="2429032" cy="3721721"/>
            <a:chOff x="967020" y="571375"/>
            <a:chExt cx="3354373" cy="5382921"/>
          </a:xfrm>
        </p:grpSpPr>
        <p:sp>
          <p:nvSpPr>
            <p:cNvPr id="50" name="모서리가 둥근 직사각형 49"/>
            <p:cNvSpPr/>
            <p:nvPr/>
          </p:nvSpPr>
          <p:spPr>
            <a:xfrm>
              <a:off x="967020" y="571375"/>
              <a:ext cx="3354373" cy="5382921"/>
            </a:xfrm>
            <a:prstGeom prst="round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51" name="직사각형 50"/>
            <p:cNvSpPr/>
            <p:nvPr/>
          </p:nvSpPr>
          <p:spPr>
            <a:xfrm>
              <a:off x="1126753" y="1142802"/>
              <a:ext cx="3034909" cy="428770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scene3d>
              <a:camera prst="perspectiveFront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52" name="모서리가 둥근 직사각형 51"/>
            <p:cNvSpPr/>
            <p:nvPr/>
          </p:nvSpPr>
          <p:spPr>
            <a:xfrm>
              <a:off x="1892364" y="802402"/>
              <a:ext cx="1503684" cy="146095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scene3d>
              <a:camera prst="perspectiveFront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cxnSp>
          <p:nvCxnSpPr>
            <p:cNvPr id="53" name="직선 연결선 52"/>
            <p:cNvCxnSpPr/>
            <p:nvPr/>
          </p:nvCxnSpPr>
          <p:spPr>
            <a:xfrm>
              <a:off x="1416842" y="5598649"/>
              <a:ext cx="539784" cy="0"/>
            </a:xfrm>
            <a:prstGeom prst="line">
              <a:avLst/>
            </a:prstGeom>
            <a:ln w="28575">
              <a:solidFill>
                <a:srgbClr val="F8F8F8"/>
              </a:solidFill>
            </a:ln>
            <a:scene3d>
              <a:camera prst="perspectiveFront"/>
              <a:lightRig rig="threePt" dir="t"/>
            </a:scene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직선 연결선 53"/>
            <p:cNvCxnSpPr/>
            <p:nvPr/>
          </p:nvCxnSpPr>
          <p:spPr>
            <a:xfrm>
              <a:off x="1416842" y="5682721"/>
              <a:ext cx="539784" cy="0"/>
            </a:xfrm>
            <a:prstGeom prst="line">
              <a:avLst/>
            </a:prstGeom>
            <a:ln w="28575">
              <a:solidFill>
                <a:srgbClr val="F8F8F8"/>
              </a:solidFill>
            </a:ln>
            <a:scene3d>
              <a:camera prst="perspectiveFront"/>
              <a:lightRig rig="threePt" dir="t"/>
            </a:scene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직선 연결선 54"/>
            <p:cNvCxnSpPr/>
            <p:nvPr/>
          </p:nvCxnSpPr>
          <p:spPr>
            <a:xfrm>
              <a:off x="1416842" y="5776583"/>
              <a:ext cx="539784" cy="0"/>
            </a:xfrm>
            <a:prstGeom prst="line">
              <a:avLst/>
            </a:prstGeom>
            <a:ln w="28575">
              <a:solidFill>
                <a:srgbClr val="F8F8F8"/>
              </a:solidFill>
            </a:ln>
            <a:scene3d>
              <a:camera prst="perspectiveFront"/>
              <a:lightRig rig="threePt" dir="t"/>
            </a:scene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모서리가 둥근 직사각형 55"/>
            <p:cNvSpPr/>
            <p:nvPr/>
          </p:nvSpPr>
          <p:spPr>
            <a:xfrm>
              <a:off x="2178780" y="5598649"/>
              <a:ext cx="930853" cy="177934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scene3d>
              <a:camera prst="perspectiveFront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57" name="위로 굽은 화살표 56"/>
            <p:cNvSpPr/>
            <p:nvPr/>
          </p:nvSpPr>
          <p:spPr>
            <a:xfrm rot="16200000">
              <a:off x="3407836" y="5502792"/>
              <a:ext cx="336289" cy="359857"/>
            </a:xfrm>
            <a:prstGeom prst="bentUpArrow">
              <a:avLst>
                <a:gd name="adj1" fmla="val 13669"/>
                <a:gd name="adj2" fmla="val 29181"/>
                <a:gd name="adj3" fmla="val 25000"/>
              </a:avLst>
            </a:prstGeom>
            <a:solidFill>
              <a:schemeClr val="bg1"/>
            </a:solidFill>
            <a:ln>
              <a:noFill/>
            </a:ln>
            <a:scene3d>
              <a:camera prst="perspectiveFront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</p:grpSp>
      <p:pic>
        <p:nvPicPr>
          <p:cNvPr id="74" name="그림 73"/>
          <p:cNvPicPr preferRelativeResize="0">
            <a:picLocks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8230" y="1374993"/>
            <a:ext cx="2199600" cy="2966400"/>
          </a:xfrm>
          <a:prstGeom prst="rect">
            <a:avLst/>
          </a:prstGeom>
        </p:spPr>
      </p:pic>
      <p:grpSp>
        <p:nvGrpSpPr>
          <p:cNvPr id="40" name="그룹 39"/>
          <p:cNvGrpSpPr/>
          <p:nvPr/>
        </p:nvGrpSpPr>
        <p:grpSpPr>
          <a:xfrm>
            <a:off x="3738263" y="980728"/>
            <a:ext cx="2429032" cy="3721721"/>
            <a:chOff x="967020" y="571375"/>
            <a:chExt cx="3354373" cy="5382921"/>
          </a:xfrm>
        </p:grpSpPr>
        <p:sp>
          <p:nvSpPr>
            <p:cNvPr id="41" name="모서리가 둥근 직사각형 40"/>
            <p:cNvSpPr/>
            <p:nvPr/>
          </p:nvSpPr>
          <p:spPr>
            <a:xfrm>
              <a:off x="967020" y="571375"/>
              <a:ext cx="3354373" cy="5382921"/>
            </a:xfrm>
            <a:prstGeom prst="round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42" name="직사각형 41"/>
            <p:cNvSpPr/>
            <p:nvPr/>
          </p:nvSpPr>
          <p:spPr>
            <a:xfrm>
              <a:off x="1126753" y="1142802"/>
              <a:ext cx="3034909" cy="428770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scene3d>
              <a:camera prst="perspectiveFront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43" name="모서리가 둥근 직사각형 42"/>
            <p:cNvSpPr/>
            <p:nvPr/>
          </p:nvSpPr>
          <p:spPr>
            <a:xfrm>
              <a:off x="1892364" y="802402"/>
              <a:ext cx="1503684" cy="146095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scene3d>
              <a:camera prst="perspectiveFront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cxnSp>
          <p:nvCxnSpPr>
            <p:cNvPr id="44" name="직선 연결선 43"/>
            <p:cNvCxnSpPr/>
            <p:nvPr/>
          </p:nvCxnSpPr>
          <p:spPr>
            <a:xfrm>
              <a:off x="1416842" y="5598649"/>
              <a:ext cx="539784" cy="0"/>
            </a:xfrm>
            <a:prstGeom prst="line">
              <a:avLst/>
            </a:prstGeom>
            <a:ln w="28575">
              <a:solidFill>
                <a:srgbClr val="F8F8F8"/>
              </a:solidFill>
            </a:ln>
            <a:scene3d>
              <a:camera prst="perspectiveFront"/>
              <a:lightRig rig="threePt" dir="t"/>
            </a:scene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직선 연결선 44"/>
            <p:cNvCxnSpPr/>
            <p:nvPr/>
          </p:nvCxnSpPr>
          <p:spPr>
            <a:xfrm>
              <a:off x="1416842" y="5682721"/>
              <a:ext cx="539784" cy="0"/>
            </a:xfrm>
            <a:prstGeom prst="line">
              <a:avLst/>
            </a:prstGeom>
            <a:ln w="28575">
              <a:solidFill>
                <a:srgbClr val="F8F8F8"/>
              </a:solidFill>
            </a:ln>
            <a:scene3d>
              <a:camera prst="perspectiveFront"/>
              <a:lightRig rig="threePt" dir="t"/>
            </a:scene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직선 연결선 45"/>
            <p:cNvCxnSpPr/>
            <p:nvPr/>
          </p:nvCxnSpPr>
          <p:spPr>
            <a:xfrm>
              <a:off x="1416842" y="5776583"/>
              <a:ext cx="539784" cy="0"/>
            </a:xfrm>
            <a:prstGeom prst="line">
              <a:avLst/>
            </a:prstGeom>
            <a:ln w="28575">
              <a:solidFill>
                <a:srgbClr val="F8F8F8"/>
              </a:solidFill>
            </a:ln>
            <a:scene3d>
              <a:camera prst="perspectiveFront"/>
              <a:lightRig rig="threePt" dir="t"/>
            </a:scene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모서리가 둥근 직사각형 46"/>
            <p:cNvSpPr/>
            <p:nvPr/>
          </p:nvSpPr>
          <p:spPr>
            <a:xfrm>
              <a:off x="2178780" y="5598649"/>
              <a:ext cx="930853" cy="177934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scene3d>
              <a:camera prst="perspectiveFront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58" name="위로 굽은 화살표 57"/>
            <p:cNvSpPr/>
            <p:nvPr/>
          </p:nvSpPr>
          <p:spPr>
            <a:xfrm rot="16200000">
              <a:off x="3407836" y="5502792"/>
              <a:ext cx="336289" cy="359857"/>
            </a:xfrm>
            <a:prstGeom prst="bentUpArrow">
              <a:avLst>
                <a:gd name="adj1" fmla="val 13669"/>
                <a:gd name="adj2" fmla="val 29181"/>
                <a:gd name="adj3" fmla="val 25000"/>
              </a:avLst>
            </a:prstGeom>
            <a:solidFill>
              <a:schemeClr val="bg1"/>
            </a:solidFill>
            <a:ln>
              <a:noFill/>
            </a:ln>
            <a:scene3d>
              <a:camera prst="perspectiveFront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</p:grpSp>
      <p:grpSp>
        <p:nvGrpSpPr>
          <p:cNvPr id="59" name="그룹 58"/>
          <p:cNvGrpSpPr/>
          <p:nvPr/>
        </p:nvGrpSpPr>
        <p:grpSpPr>
          <a:xfrm>
            <a:off x="6700432" y="980728"/>
            <a:ext cx="2429032" cy="3721721"/>
            <a:chOff x="967020" y="571375"/>
            <a:chExt cx="3354373" cy="5382921"/>
          </a:xfrm>
        </p:grpSpPr>
        <p:sp>
          <p:nvSpPr>
            <p:cNvPr id="60" name="모서리가 둥근 직사각형 59"/>
            <p:cNvSpPr/>
            <p:nvPr/>
          </p:nvSpPr>
          <p:spPr>
            <a:xfrm>
              <a:off x="967020" y="571375"/>
              <a:ext cx="3354373" cy="5382921"/>
            </a:xfrm>
            <a:prstGeom prst="round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61" name="직사각형 60"/>
            <p:cNvSpPr/>
            <p:nvPr/>
          </p:nvSpPr>
          <p:spPr>
            <a:xfrm>
              <a:off x="1126753" y="1142802"/>
              <a:ext cx="3034909" cy="428770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scene3d>
              <a:camera prst="perspectiveFront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62" name="모서리가 둥근 직사각형 61"/>
            <p:cNvSpPr/>
            <p:nvPr/>
          </p:nvSpPr>
          <p:spPr>
            <a:xfrm>
              <a:off x="1892364" y="802402"/>
              <a:ext cx="1503684" cy="146095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scene3d>
              <a:camera prst="perspectiveFront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cxnSp>
          <p:nvCxnSpPr>
            <p:cNvPr id="63" name="직선 연결선 62"/>
            <p:cNvCxnSpPr/>
            <p:nvPr/>
          </p:nvCxnSpPr>
          <p:spPr>
            <a:xfrm>
              <a:off x="1416842" y="5598649"/>
              <a:ext cx="539784" cy="0"/>
            </a:xfrm>
            <a:prstGeom prst="line">
              <a:avLst/>
            </a:prstGeom>
            <a:ln w="28575">
              <a:solidFill>
                <a:srgbClr val="F8F8F8"/>
              </a:solidFill>
            </a:ln>
            <a:scene3d>
              <a:camera prst="perspectiveFront"/>
              <a:lightRig rig="threePt" dir="t"/>
            </a:scene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직선 연결선 63"/>
            <p:cNvCxnSpPr/>
            <p:nvPr/>
          </p:nvCxnSpPr>
          <p:spPr>
            <a:xfrm>
              <a:off x="1416842" y="5682721"/>
              <a:ext cx="539784" cy="0"/>
            </a:xfrm>
            <a:prstGeom prst="line">
              <a:avLst/>
            </a:prstGeom>
            <a:ln w="28575">
              <a:solidFill>
                <a:srgbClr val="F8F8F8"/>
              </a:solidFill>
            </a:ln>
            <a:scene3d>
              <a:camera prst="perspectiveFront"/>
              <a:lightRig rig="threePt" dir="t"/>
            </a:scene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직선 연결선 64"/>
            <p:cNvCxnSpPr/>
            <p:nvPr/>
          </p:nvCxnSpPr>
          <p:spPr>
            <a:xfrm>
              <a:off x="1416842" y="5776583"/>
              <a:ext cx="539784" cy="0"/>
            </a:xfrm>
            <a:prstGeom prst="line">
              <a:avLst/>
            </a:prstGeom>
            <a:ln w="28575">
              <a:solidFill>
                <a:srgbClr val="F8F8F8"/>
              </a:solidFill>
            </a:ln>
            <a:scene3d>
              <a:camera prst="perspectiveFront"/>
              <a:lightRig rig="threePt" dir="t"/>
            </a:scene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6" name="모서리가 둥근 직사각형 65"/>
            <p:cNvSpPr/>
            <p:nvPr/>
          </p:nvSpPr>
          <p:spPr>
            <a:xfrm>
              <a:off x="2178780" y="5598649"/>
              <a:ext cx="930853" cy="177934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scene3d>
              <a:camera prst="perspectiveFront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67" name="위로 굽은 화살표 66"/>
            <p:cNvSpPr/>
            <p:nvPr/>
          </p:nvSpPr>
          <p:spPr>
            <a:xfrm rot="16200000">
              <a:off x="3407836" y="5502792"/>
              <a:ext cx="336289" cy="359857"/>
            </a:xfrm>
            <a:prstGeom prst="bentUpArrow">
              <a:avLst>
                <a:gd name="adj1" fmla="val 13669"/>
                <a:gd name="adj2" fmla="val 29181"/>
                <a:gd name="adj3" fmla="val 25000"/>
              </a:avLst>
            </a:prstGeom>
            <a:solidFill>
              <a:schemeClr val="bg1"/>
            </a:solidFill>
            <a:ln>
              <a:noFill/>
            </a:ln>
            <a:scene3d>
              <a:camera prst="perspectiveFront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</p:grpSp>
      <p:sp>
        <p:nvSpPr>
          <p:cNvPr id="11" name="오른쪽 화살표 10"/>
          <p:cNvSpPr/>
          <p:nvPr/>
        </p:nvSpPr>
        <p:spPr>
          <a:xfrm>
            <a:off x="3336973" y="2492896"/>
            <a:ext cx="299959" cy="348692"/>
          </a:xfrm>
          <a:prstGeom prst="rightArrow">
            <a:avLst/>
          </a:prstGeom>
          <a:solidFill>
            <a:srgbClr val="1B47A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78" name="오른쪽 화살표 77"/>
          <p:cNvSpPr/>
          <p:nvPr/>
        </p:nvSpPr>
        <p:spPr>
          <a:xfrm>
            <a:off x="6301228" y="2492896"/>
            <a:ext cx="299959" cy="348692"/>
          </a:xfrm>
          <a:prstGeom prst="rightArrow">
            <a:avLst/>
          </a:prstGeom>
          <a:solidFill>
            <a:srgbClr val="1B47A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8" name="직사각형 87"/>
          <p:cNvSpPr/>
          <p:nvPr/>
        </p:nvSpPr>
        <p:spPr>
          <a:xfrm>
            <a:off x="880188" y="4815552"/>
            <a:ext cx="8197192" cy="1781800"/>
          </a:xfrm>
          <a:prstGeom prst="rect">
            <a:avLst/>
          </a:prstGeom>
          <a:solidFill>
            <a:srgbClr val="DCF1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lnSpc>
                <a:spcPct val="150000"/>
              </a:lnSpc>
              <a:buAutoNum type="arabicPeriod"/>
            </a:pPr>
            <a:r>
              <a:rPr lang="ko-KR" altLang="en-US" sz="15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비밀번호 입력 후 로그인 </a:t>
            </a:r>
            <a:r>
              <a:rPr lang="en-US" altLang="ko-KR" sz="14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4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초기 비밀번호</a:t>
            </a:r>
            <a:r>
              <a:rPr lang="en-US" altLang="ko-KR" sz="14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en-US" altLang="ko-KR" sz="1400" dirty="0" err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ssis</a:t>
            </a:r>
            <a:r>
              <a:rPr lang="en-US" altLang="ko-KR" sz="14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@ </a:t>
            </a:r>
            <a:r>
              <a:rPr lang="ko-KR" altLang="en-US" sz="1400" dirty="0" err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뒷번호</a:t>
            </a:r>
            <a:r>
              <a:rPr lang="ko-KR" altLang="en-US" sz="14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4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4</a:t>
            </a:r>
            <a:r>
              <a:rPr lang="ko-KR" altLang="en-US" sz="14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자리</a:t>
            </a:r>
            <a:r>
              <a:rPr lang="en-US" altLang="ko-KR" sz="14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en-US" altLang="ko-KR" sz="1300" b="1" dirty="0">
                <a:solidFill>
                  <a:schemeClr val="tx1"/>
                </a:solidFill>
                <a:latin typeface="맑은 고딕" panose="020B0503020000020004" pitchFamily="50" charset="-127"/>
              </a:rPr>
              <a:t> </a:t>
            </a:r>
            <a:r>
              <a:rPr lang="en-US" altLang="ko-KR" sz="1300" b="1" dirty="0" smtClean="0">
                <a:solidFill>
                  <a:schemeClr val="tx1"/>
                </a:solidFill>
                <a:latin typeface="맑은 고딕" panose="020B0503020000020004" pitchFamily="50" charset="-127"/>
              </a:rPr>
              <a:t>  ※ </a:t>
            </a:r>
            <a:r>
              <a:rPr lang="ko-KR" altLang="en-US" sz="1300" b="1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숫자</a:t>
            </a:r>
            <a:r>
              <a:rPr lang="en-US" altLang="ko-KR" sz="13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3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문자</a:t>
            </a:r>
            <a:r>
              <a:rPr lang="en-US" altLang="ko-KR" sz="13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3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특수문자로 조합된 </a:t>
            </a:r>
            <a:r>
              <a:rPr lang="en-US" altLang="ko-KR" sz="13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10</a:t>
            </a:r>
            <a:r>
              <a:rPr lang="ko-KR" altLang="en-US" sz="13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자리 이상 비밀번호 재설정 필요</a:t>
            </a:r>
            <a:r>
              <a:rPr lang="en-US" altLang="ko-KR" sz="13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(90</a:t>
            </a:r>
            <a:r>
              <a:rPr lang="ko-KR" altLang="en-US" sz="13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일마다 </a:t>
            </a:r>
            <a:r>
              <a:rPr lang="ko-KR" altLang="en-US" sz="1300" b="1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변경</a:t>
            </a:r>
            <a:r>
              <a:rPr lang="en-US" altLang="ko-KR" sz="13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sz="13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3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</a:p>
          <a:p>
            <a:pPr marL="342900" indent="-342900">
              <a:lnSpc>
                <a:spcPct val="150000"/>
              </a:lnSpc>
              <a:buAutoNum type="arabicPeriod" startAt="2"/>
            </a:pPr>
            <a:r>
              <a:rPr lang="ko-KR" altLang="en-US" sz="1500" b="1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제공 기관이 </a:t>
            </a:r>
            <a:r>
              <a:rPr lang="ko-KR" altLang="en-US" sz="15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표시되며</a:t>
            </a:r>
            <a:r>
              <a:rPr lang="en-US" altLang="ko-KR" sz="15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500" b="1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제공 기관 </a:t>
            </a:r>
            <a:r>
              <a:rPr lang="ko-KR" altLang="en-US" sz="15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버튼 </a:t>
            </a:r>
            <a:r>
              <a:rPr lang="ko-KR" altLang="en-US" sz="1500" b="1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터치</a:t>
            </a:r>
            <a:endParaRPr lang="en-US" altLang="ko-KR" sz="1500" b="1" dirty="0" smtClean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300" b="1" dirty="0">
                <a:solidFill>
                  <a:schemeClr val="tx1"/>
                </a:solidFill>
                <a:latin typeface="맑은 고딕" panose="020B0503020000020004" pitchFamily="50" charset="-127"/>
              </a:rPr>
              <a:t> </a:t>
            </a:r>
            <a:r>
              <a:rPr lang="en-US" altLang="ko-KR" sz="1300" b="1" dirty="0" smtClean="0">
                <a:solidFill>
                  <a:schemeClr val="tx1"/>
                </a:solidFill>
                <a:latin typeface="맑은 고딕" panose="020B0503020000020004" pitchFamily="50" charset="-127"/>
              </a:rPr>
              <a:t>  ※ </a:t>
            </a:r>
            <a:r>
              <a:rPr lang="ko-KR" altLang="en-US" sz="1300" b="1" dirty="0" smtClean="0">
                <a:solidFill>
                  <a:schemeClr val="tx1"/>
                </a:solidFill>
                <a:latin typeface="맑은 고딕" panose="020B0503020000020004" pitchFamily="50" charset="-127"/>
              </a:rPr>
              <a:t>복수 제공기관 소속 인력인 경우</a:t>
            </a:r>
            <a:r>
              <a:rPr lang="en-US" altLang="ko-KR" sz="1300" b="1" dirty="0" smtClean="0">
                <a:solidFill>
                  <a:schemeClr val="tx1"/>
                </a:solidFill>
                <a:latin typeface="맑은 고딕" panose="020B0503020000020004" pitchFamily="50" charset="-127"/>
              </a:rPr>
              <a:t>, </a:t>
            </a:r>
            <a:r>
              <a:rPr lang="ko-KR" altLang="en-US" sz="1300" b="1" dirty="0" smtClean="0">
                <a:solidFill>
                  <a:schemeClr val="tx1"/>
                </a:solidFill>
                <a:latin typeface="맑은 고딕" panose="020B0503020000020004" pitchFamily="50" charset="-127"/>
              </a:rPr>
              <a:t>제공기관 선택 시 유의바랍니다</a:t>
            </a:r>
            <a:r>
              <a:rPr lang="en-US" altLang="ko-KR" sz="1300" b="1" dirty="0" smtClean="0">
                <a:solidFill>
                  <a:schemeClr val="tx1"/>
                </a:solidFill>
                <a:latin typeface="맑은 고딕" panose="020B0503020000020004" pitchFamily="50" charset="-127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sz="1500" b="1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3.  </a:t>
            </a:r>
            <a:r>
              <a:rPr lang="ko-KR" altLang="en-US" sz="1500" b="1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기본으로 </a:t>
            </a:r>
            <a:r>
              <a:rPr lang="ko-KR" altLang="en-US" sz="15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장애인활동지원만 표시되며</a:t>
            </a:r>
            <a:r>
              <a:rPr lang="en-US" altLang="ko-KR" sz="15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5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서비스 추가는 환경 설정 버튼 </a:t>
            </a:r>
            <a:r>
              <a:rPr lang="ko-KR" altLang="en-US" sz="1500" b="1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터치</a:t>
            </a:r>
            <a:endParaRPr lang="en-US" altLang="ko-KR" sz="1500" b="1" dirty="0" smtClean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80" name="직사각형 79"/>
          <p:cNvSpPr/>
          <p:nvPr/>
        </p:nvSpPr>
        <p:spPr>
          <a:xfrm>
            <a:off x="972742" y="2562435"/>
            <a:ext cx="2116753" cy="506525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1" name="타원 80"/>
          <p:cNvSpPr/>
          <p:nvPr/>
        </p:nvSpPr>
        <p:spPr>
          <a:xfrm>
            <a:off x="794372" y="2255286"/>
            <a:ext cx="267715" cy="267715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srgbClr val="C00000"/>
                </a:solidFill>
              </a:rPr>
              <a:t>1</a:t>
            </a:r>
            <a:endParaRPr lang="ko-KR" altLang="en-US" dirty="0">
              <a:solidFill>
                <a:srgbClr val="C00000"/>
              </a:solidFill>
            </a:endParaRPr>
          </a:p>
        </p:txBody>
      </p:sp>
      <p:sp>
        <p:nvSpPr>
          <p:cNvPr id="69" name="TextBox 68"/>
          <p:cNvSpPr txBox="1"/>
          <p:nvPr/>
        </p:nvSpPr>
        <p:spPr>
          <a:xfrm>
            <a:off x="1159362" y="2179156"/>
            <a:ext cx="3456384" cy="3323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2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010-1566-3232</a:t>
            </a:r>
            <a:endParaRPr lang="ko-KR" altLang="en-US" sz="12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1188660" y="2675538"/>
            <a:ext cx="3456384" cy="3323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2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ssis@1234</a:t>
            </a:r>
            <a:endParaRPr lang="ko-KR" altLang="en-US" sz="12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2" name="그림 1"/>
          <p:cNvPicPr preferRelativeResize="0">
            <a:picLocks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4015" y="1375493"/>
            <a:ext cx="2199600" cy="2966400"/>
          </a:xfrm>
          <a:prstGeom prst="rect">
            <a:avLst/>
          </a:prstGeom>
        </p:spPr>
      </p:pic>
      <p:sp>
        <p:nvSpPr>
          <p:cNvPr id="83" name="직사각형 82"/>
          <p:cNvSpPr/>
          <p:nvPr/>
        </p:nvSpPr>
        <p:spPr>
          <a:xfrm>
            <a:off x="3940702" y="2219252"/>
            <a:ext cx="2018642" cy="316959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4" name="타원 83"/>
          <p:cNvSpPr/>
          <p:nvPr/>
        </p:nvSpPr>
        <p:spPr>
          <a:xfrm>
            <a:off x="3751754" y="1918635"/>
            <a:ext cx="267715" cy="267715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srgbClr val="C00000"/>
                </a:solidFill>
              </a:rPr>
              <a:t>2</a:t>
            </a:r>
            <a:endParaRPr lang="ko-KR" altLang="en-US" dirty="0">
              <a:solidFill>
                <a:srgbClr val="C00000"/>
              </a:solidFill>
            </a:endParaRPr>
          </a:p>
        </p:txBody>
      </p:sp>
      <p:pic>
        <p:nvPicPr>
          <p:cNvPr id="3" name="그림 2"/>
          <p:cNvPicPr preferRelativeResize="0">
            <a:picLocks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7783" y="1373685"/>
            <a:ext cx="2199600" cy="2966400"/>
          </a:xfrm>
          <a:prstGeom prst="rect">
            <a:avLst/>
          </a:prstGeom>
        </p:spPr>
      </p:pic>
      <p:sp>
        <p:nvSpPr>
          <p:cNvPr id="87" name="타원 86"/>
          <p:cNvSpPr/>
          <p:nvPr/>
        </p:nvSpPr>
        <p:spPr>
          <a:xfrm>
            <a:off x="6700432" y="3596279"/>
            <a:ext cx="267715" cy="267715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rgbClr val="C00000"/>
                </a:solidFill>
              </a:rPr>
              <a:t>3</a:t>
            </a:r>
            <a:endParaRPr lang="ko-KR" altLang="en-US" b="1" dirty="0">
              <a:solidFill>
                <a:srgbClr val="C00000"/>
              </a:solidFill>
            </a:endParaRPr>
          </a:p>
        </p:txBody>
      </p:sp>
      <p:sp>
        <p:nvSpPr>
          <p:cNvPr id="77" name="직사각형 76"/>
          <p:cNvSpPr/>
          <p:nvPr/>
        </p:nvSpPr>
        <p:spPr>
          <a:xfrm>
            <a:off x="6912840" y="3865056"/>
            <a:ext cx="2018642" cy="370896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79" name="직선 연결선 78"/>
          <p:cNvCxnSpPr/>
          <p:nvPr/>
        </p:nvCxnSpPr>
        <p:spPr>
          <a:xfrm>
            <a:off x="671926" y="762983"/>
            <a:ext cx="5721233" cy="0"/>
          </a:xfrm>
          <a:prstGeom prst="line">
            <a:avLst/>
          </a:prstGeom>
          <a:ln w="22225">
            <a:solidFill>
              <a:srgbClr val="C2E49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2" name="TextBox 81"/>
          <p:cNvSpPr txBox="1"/>
          <p:nvPr/>
        </p:nvSpPr>
        <p:spPr>
          <a:xfrm>
            <a:off x="344488" y="239763"/>
            <a:ext cx="55684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dirty="0"/>
              <a:t>  </a:t>
            </a:r>
            <a:r>
              <a:rPr lang="en-US" altLang="ko-KR" sz="2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04. </a:t>
            </a:r>
            <a:r>
              <a:rPr lang="ko-KR" altLang="en-US" sz="2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해당 서비스 추가하기</a:t>
            </a:r>
            <a:endParaRPr lang="ko-KR" altLang="en-US" sz="22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85" name="직사각형 84">
            <a:extLst>
              <a:ext uri="{FF2B5EF4-FFF2-40B4-BE49-F238E27FC236}">
                <a16:creationId xmlns:a16="http://schemas.microsoft.com/office/drawing/2014/main" id="{FFD3BAB3-E24D-437C-AC87-590989D4BC25}"/>
              </a:ext>
            </a:extLst>
          </p:cNvPr>
          <p:cNvSpPr/>
          <p:nvPr/>
        </p:nvSpPr>
        <p:spPr>
          <a:xfrm>
            <a:off x="9400361" y="6361583"/>
            <a:ext cx="233159" cy="30777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ko-KR" sz="1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8</a:t>
            </a:r>
            <a:endParaRPr lang="en-US" altLang="ko-KR" sz="1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751481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2E49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직사각형 69"/>
          <p:cNvSpPr/>
          <p:nvPr/>
        </p:nvSpPr>
        <p:spPr>
          <a:xfrm>
            <a:off x="272480" y="185826"/>
            <a:ext cx="9361040" cy="6480720"/>
          </a:xfrm>
          <a:prstGeom prst="rect">
            <a:avLst/>
          </a:prstGeom>
          <a:pattFill prst="dotGrid">
            <a:fgClr>
              <a:schemeClr val="accent3">
                <a:lumMod val="20000"/>
                <a:lumOff val="80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250000"/>
              </a:lnSpc>
            </a:pPr>
            <a:endParaRPr lang="ko-KR" altLang="en-US" dirty="0"/>
          </a:p>
        </p:txBody>
      </p:sp>
      <p:sp>
        <p:nvSpPr>
          <p:cNvPr id="104" name="직사각형 103"/>
          <p:cNvSpPr/>
          <p:nvPr/>
        </p:nvSpPr>
        <p:spPr>
          <a:xfrm>
            <a:off x="880188" y="4985792"/>
            <a:ext cx="8197192" cy="1359532"/>
          </a:xfrm>
          <a:prstGeom prst="rect">
            <a:avLst/>
          </a:prstGeom>
          <a:solidFill>
            <a:srgbClr val="DCF1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lnSpc>
                <a:spcPct val="150000"/>
              </a:lnSpc>
              <a:buAutoNum type="arabicPeriod" startAt="4"/>
            </a:pPr>
            <a:r>
              <a:rPr lang="en-US" altLang="ko-KR" sz="15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[</a:t>
            </a:r>
            <a:r>
              <a:rPr lang="ko-KR" altLang="en-US" sz="15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서비스 추가</a:t>
            </a:r>
            <a:r>
              <a:rPr lang="en-US" altLang="ko-KR" sz="15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/</a:t>
            </a:r>
            <a:r>
              <a:rPr lang="ko-KR" altLang="en-US" sz="15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삭제</a:t>
            </a:r>
            <a:r>
              <a:rPr lang="en-US" altLang="ko-KR" sz="15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] </a:t>
            </a:r>
            <a:r>
              <a:rPr lang="ko-KR" altLang="en-US" sz="15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버튼 </a:t>
            </a:r>
            <a:r>
              <a:rPr lang="ko-KR" altLang="en-US" sz="1500" b="1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터치</a:t>
            </a:r>
            <a:endParaRPr lang="en-US" altLang="ko-KR" sz="1500" b="1" dirty="0" smtClean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342900" indent="-342900">
              <a:lnSpc>
                <a:spcPct val="150000"/>
              </a:lnSpc>
              <a:buAutoNum type="arabicPeriod" startAt="4"/>
            </a:pPr>
            <a:r>
              <a:rPr lang="ko-KR" altLang="en-US" sz="15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사용하고자 하는 서비스를 활성</a:t>
            </a:r>
            <a:r>
              <a:rPr lang="en-US" altLang="ko-KR" sz="15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/</a:t>
            </a:r>
            <a:r>
              <a:rPr lang="ko-KR" altLang="en-US" sz="1500" b="1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비활성</a:t>
            </a:r>
            <a:endParaRPr lang="en-US" altLang="ko-KR" sz="1500" b="1" dirty="0" smtClean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342900" indent="-342900">
              <a:lnSpc>
                <a:spcPct val="150000"/>
              </a:lnSpc>
              <a:buAutoNum type="arabicPeriod" startAt="4"/>
            </a:pPr>
            <a:r>
              <a:rPr lang="ko-KR" altLang="en-US" sz="15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서비스 추가</a:t>
            </a:r>
            <a:r>
              <a:rPr lang="en-US" altLang="ko-KR" sz="15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/</a:t>
            </a:r>
            <a:r>
              <a:rPr lang="ko-KR" altLang="en-US" sz="15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삭제 </a:t>
            </a:r>
            <a:r>
              <a:rPr lang="ko-KR" altLang="en-US" sz="1500" b="1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완료</a:t>
            </a:r>
            <a:endParaRPr lang="en-US" altLang="ko-KR" sz="1500" b="1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pSp>
        <p:nvGrpSpPr>
          <p:cNvPr id="43" name="그룹 42"/>
          <p:cNvGrpSpPr/>
          <p:nvPr/>
        </p:nvGrpSpPr>
        <p:grpSpPr>
          <a:xfrm>
            <a:off x="816603" y="980728"/>
            <a:ext cx="2429032" cy="3721721"/>
            <a:chOff x="967020" y="571375"/>
            <a:chExt cx="3354373" cy="5382921"/>
          </a:xfrm>
        </p:grpSpPr>
        <p:sp>
          <p:nvSpPr>
            <p:cNvPr id="45" name="모서리가 둥근 직사각형 44"/>
            <p:cNvSpPr/>
            <p:nvPr/>
          </p:nvSpPr>
          <p:spPr>
            <a:xfrm>
              <a:off x="967020" y="571375"/>
              <a:ext cx="3354373" cy="5382921"/>
            </a:xfrm>
            <a:prstGeom prst="round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6" name="직사각형 45"/>
            <p:cNvSpPr/>
            <p:nvPr/>
          </p:nvSpPr>
          <p:spPr>
            <a:xfrm>
              <a:off x="1126753" y="1142802"/>
              <a:ext cx="3034909" cy="428770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scene3d>
              <a:camera prst="perspectiveFront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47" name="모서리가 둥근 직사각형 46"/>
            <p:cNvSpPr/>
            <p:nvPr/>
          </p:nvSpPr>
          <p:spPr>
            <a:xfrm>
              <a:off x="1892364" y="802402"/>
              <a:ext cx="1503684" cy="146095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scene3d>
              <a:camera prst="perspectiveFront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cxnSp>
          <p:nvCxnSpPr>
            <p:cNvPr id="49" name="직선 연결선 48"/>
            <p:cNvCxnSpPr/>
            <p:nvPr/>
          </p:nvCxnSpPr>
          <p:spPr>
            <a:xfrm>
              <a:off x="1416842" y="5598649"/>
              <a:ext cx="539784" cy="0"/>
            </a:xfrm>
            <a:prstGeom prst="line">
              <a:avLst/>
            </a:prstGeom>
            <a:ln w="28575">
              <a:solidFill>
                <a:srgbClr val="F8F8F8"/>
              </a:solidFill>
            </a:ln>
            <a:scene3d>
              <a:camera prst="perspectiveFront"/>
              <a:lightRig rig="threePt" dir="t"/>
            </a:scene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직선 연결선 49"/>
            <p:cNvCxnSpPr/>
            <p:nvPr/>
          </p:nvCxnSpPr>
          <p:spPr>
            <a:xfrm>
              <a:off x="1416842" y="5682721"/>
              <a:ext cx="539784" cy="0"/>
            </a:xfrm>
            <a:prstGeom prst="line">
              <a:avLst/>
            </a:prstGeom>
            <a:ln w="28575">
              <a:solidFill>
                <a:srgbClr val="F8F8F8"/>
              </a:solidFill>
            </a:ln>
            <a:scene3d>
              <a:camera prst="perspectiveFront"/>
              <a:lightRig rig="threePt" dir="t"/>
            </a:scene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직선 연결선 50"/>
            <p:cNvCxnSpPr/>
            <p:nvPr/>
          </p:nvCxnSpPr>
          <p:spPr>
            <a:xfrm>
              <a:off x="1416842" y="5776583"/>
              <a:ext cx="539784" cy="0"/>
            </a:xfrm>
            <a:prstGeom prst="line">
              <a:avLst/>
            </a:prstGeom>
            <a:ln w="28575">
              <a:solidFill>
                <a:srgbClr val="F8F8F8"/>
              </a:solidFill>
            </a:ln>
            <a:scene3d>
              <a:camera prst="perspectiveFront"/>
              <a:lightRig rig="threePt" dir="t"/>
            </a:scene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2" name="모서리가 둥근 직사각형 51"/>
            <p:cNvSpPr/>
            <p:nvPr/>
          </p:nvSpPr>
          <p:spPr>
            <a:xfrm>
              <a:off x="2178780" y="5598649"/>
              <a:ext cx="930853" cy="177934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scene3d>
              <a:camera prst="perspectiveFront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53" name="위로 굽은 화살표 52"/>
            <p:cNvSpPr/>
            <p:nvPr/>
          </p:nvSpPr>
          <p:spPr>
            <a:xfrm rot="16200000">
              <a:off x="3407836" y="5502792"/>
              <a:ext cx="336289" cy="359857"/>
            </a:xfrm>
            <a:prstGeom prst="bentUpArrow">
              <a:avLst>
                <a:gd name="adj1" fmla="val 13669"/>
                <a:gd name="adj2" fmla="val 29181"/>
                <a:gd name="adj3" fmla="val 25000"/>
              </a:avLst>
            </a:prstGeom>
            <a:solidFill>
              <a:schemeClr val="bg1"/>
            </a:solidFill>
            <a:ln>
              <a:noFill/>
            </a:ln>
            <a:scene3d>
              <a:camera prst="perspectiveFront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</p:grpSp>
      <p:grpSp>
        <p:nvGrpSpPr>
          <p:cNvPr id="55" name="그룹 54"/>
          <p:cNvGrpSpPr/>
          <p:nvPr/>
        </p:nvGrpSpPr>
        <p:grpSpPr>
          <a:xfrm>
            <a:off x="3738263" y="980728"/>
            <a:ext cx="2429032" cy="3721721"/>
            <a:chOff x="967020" y="571375"/>
            <a:chExt cx="3354373" cy="5382921"/>
          </a:xfrm>
        </p:grpSpPr>
        <p:sp>
          <p:nvSpPr>
            <p:cNvPr id="56" name="모서리가 둥근 직사각형 55"/>
            <p:cNvSpPr/>
            <p:nvPr/>
          </p:nvSpPr>
          <p:spPr>
            <a:xfrm>
              <a:off x="967020" y="571375"/>
              <a:ext cx="3354373" cy="5382921"/>
            </a:xfrm>
            <a:prstGeom prst="round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7" name="직사각형 56"/>
            <p:cNvSpPr/>
            <p:nvPr/>
          </p:nvSpPr>
          <p:spPr>
            <a:xfrm>
              <a:off x="1126753" y="1142802"/>
              <a:ext cx="3034909" cy="428770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scene3d>
              <a:camera prst="perspectiveFront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58" name="모서리가 둥근 직사각형 57"/>
            <p:cNvSpPr/>
            <p:nvPr/>
          </p:nvSpPr>
          <p:spPr>
            <a:xfrm>
              <a:off x="1892364" y="802402"/>
              <a:ext cx="1503684" cy="146095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scene3d>
              <a:camera prst="perspectiveFront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cxnSp>
          <p:nvCxnSpPr>
            <p:cNvPr id="59" name="직선 연결선 58"/>
            <p:cNvCxnSpPr/>
            <p:nvPr/>
          </p:nvCxnSpPr>
          <p:spPr>
            <a:xfrm>
              <a:off x="1416842" y="5598649"/>
              <a:ext cx="539784" cy="0"/>
            </a:xfrm>
            <a:prstGeom prst="line">
              <a:avLst/>
            </a:prstGeom>
            <a:ln w="28575">
              <a:solidFill>
                <a:srgbClr val="F8F8F8"/>
              </a:solidFill>
            </a:ln>
            <a:scene3d>
              <a:camera prst="perspectiveFront"/>
              <a:lightRig rig="threePt" dir="t"/>
            </a:scene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직선 연결선 59"/>
            <p:cNvCxnSpPr/>
            <p:nvPr/>
          </p:nvCxnSpPr>
          <p:spPr>
            <a:xfrm>
              <a:off x="1416842" y="5682721"/>
              <a:ext cx="539784" cy="0"/>
            </a:xfrm>
            <a:prstGeom prst="line">
              <a:avLst/>
            </a:prstGeom>
            <a:ln w="28575">
              <a:solidFill>
                <a:srgbClr val="F8F8F8"/>
              </a:solidFill>
            </a:ln>
            <a:scene3d>
              <a:camera prst="perspectiveFront"/>
              <a:lightRig rig="threePt" dir="t"/>
            </a:scene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직선 연결선 60"/>
            <p:cNvCxnSpPr/>
            <p:nvPr/>
          </p:nvCxnSpPr>
          <p:spPr>
            <a:xfrm>
              <a:off x="1416842" y="5776583"/>
              <a:ext cx="539784" cy="0"/>
            </a:xfrm>
            <a:prstGeom prst="line">
              <a:avLst/>
            </a:prstGeom>
            <a:ln w="28575">
              <a:solidFill>
                <a:srgbClr val="F8F8F8"/>
              </a:solidFill>
            </a:ln>
            <a:scene3d>
              <a:camera prst="perspectiveFront"/>
              <a:lightRig rig="threePt" dir="t"/>
            </a:scene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모서리가 둥근 직사각형 61"/>
            <p:cNvSpPr/>
            <p:nvPr/>
          </p:nvSpPr>
          <p:spPr>
            <a:xfrm>
              <a:off x="2178780" y="5598649"/>
              <a:ext cx="930853" cy="177934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scene3d>
              <a:camera prst="perspectiveFront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63" name="위로 굽은 화살표 62"/>
            <p:cNvSpPr/>
            <p:nvPr/>
          </p:nvSpPr>
          <p:spPr>
            <a:xfrm rot="16200000">
              <a:off x="3407836" y="5502792"/>
              <a:ext cx="336289" cy="359857"/>
            </a:xfrm>
            <a:prstGeom prst="bentUpArrow">
              <a:avLst>
                <a:gd name="adj1" fmla="val 13669"/>
                <a:gd name="adj2" fmla="val 29181"/>
                <a:gd name="adj3" fmla="val 25000"/>
              </a:avLst>
            </a:prstGeom>
            <a:solidFill>
              <a:schemeClr val="bg1"/>
            </a:solidFill>
            <a:ln>
              <a:noFill/>
            </a:ln>
            <a:scene3d>
              <a:camera prst="perspectiveFront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</p:grpSp>
      <p:grpSp>
        <p:nvGrpSpPr>
          <p:cNvPr id="64" name="그룹 63"/>
          <p:cNvGrpSpPr/>
          <p:nvPr/>
        </p:nvGrpSpPr>
        <p:grpSpPr>
          <a:xfrm>
            <a:off x="6700432" y="980728"/>
            <a:ext cx="2429032" cy="3721721"/>
            <a:chOff x="967020" y="571375"/>
            <a:chExt cx="3354373" cy="5382921"/>
          </a:xfrm>
        </p:grpSpPr>
        <p:sp>
          <p:nvSpPr>
            <p:cNvPr id="65" name="모서리가 둥근 직사각형 64"/>
            <p:cNvSpPr/>
            <p:nvPr/>
          </p:nvSpPr>
          <p:spPr>
            <a:xfrm>
              <a:off x="967020" y="571375"/>
              <a:ext cx="3354373" cy="5382921"/>
            </a:xfrm>
            <a:prstGeom prst="round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6" name="직사각형 65"/>
            <p:cNvSpPr/>
            <p:nvPr/>
          </p:nvSpPr>
          <p:spPr>
            <a:xfrm>
              <a:off x="1126753" y="1142802"/>
              <a:ext cx="3034909" cy="428770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scene3d>
              <a:camera prst="perspectiveFront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67" name="모서리가 둥근 직사각형 66"/>
            <p:cNvSpPr/>
            <p:nvPr/>
          </p:nvSpPr>
          <p:spPr>
            <a:xfrm>
              <a:off x="1892364" y="802402"/>
              <a:ext cx="1503684" cy="146095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scene3d>
              <a:camera prst="perspectiveFront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cxnSp>
          <p:nvCxnSpPr>
            <p:cNvPr id="74" name="직선 연결선 73"/>
            <p:cNvCxnSpPr/>
            <p:nvPr/>
          </p:nvCxnSpPr>
          <p:spPr>
            <a:xfrm>
              <a:off x="1416842" y="5598649"/>
              <a:ext cx="539784" cy="0"/>
            </a:xfrm>
            <a:prstGeom prst="line">
              <a:avLst/>
            </a:prstGeom>
            <a:ln w="28575">
              <a:solidFill>
                <a:srgbClr val="F8F8F8"/>
              </a:solidFill>
            </a:ln>
            <a:scene3d>
              <a:camera prst="perspectiveFront"/>
              <a:lightRig rig="threePt" dir="t"/>
            </a:scene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직선 연결선 77"/>
            <p:cNvCxnSpPr/>
            <p:nvPr/>
          </p:nvCxnSpPr>
          <p:spPr>
            <a:xfrm>
              <a:off x="1416842" y="5682721"/>
              <a:ext cx="539784" cy="0"/>
            </a:xfrm>
            <a:prstGeom prst="line">
              <a:avLst/>
            </a:prstGeom>
            <a:ln w="28575">
              <a:solidFill>
                <a:srgbClr val="F8F8F8"/>
              </a:solidFill>
            </a:ln>
            <a:scene3d>
              <a:camera prst="perspectiveFront"/>
              <a:lightRig rig="threePt" dir="t"/>
            </a:scene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직선 연결선 93"/>
            <p:cNvCxnSpPr/>
            <p:nvPr/>
          </p:nvCxnSpPr>
          <p:spPr>
            <a:xfrm>
              <a:off x="1416842" y="5776583"/>
              <a:ext cx="539784" cy="0"/>
            </a:xfrm>
            <a:prstGeom prst="line">
              <a:avLst/>
            </a:prstGeom>
            <a:ln w="28575">
              <a:solidFill>
                <a:srgbClr val="F8F8F8"/>
              </a:solidFill>
            </a:ln>
            <a:scene3d>
              <a:camera prst="perspectiveFront"/>
              <a:lightRig rig="threePt" dir="t"/>
            </a:scene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5" name="모서리가 둥근 직사각형 94"/>
            <p:cNvSpPr/>
            <p:nvPr/>
          </p:nvSpPr>
          <p:spPr>
            <a:xfrm>
              <a:off x="2178780" y="5598649"/>
              <a:ext cx="930853" cy="177934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scene3d>
              <a:camera prst="perspectiveFront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96" name="위로 굽은 화살표 95"/>
            <p:cNvSpPr/>
            <p:nvPr/>
          </p:nvSpPr>
          <p:spPr>
            <a:xfrm rot="16200000">
              <a:off x="3407836" y="5502792"/>
              <a:ext cx="336289" cy="359857"/>
            </a:xfrm>
            <a:prstGeom prst="bentUpArrow">
              <a:avLst>
                <a:gd name="adj1" fmla="val 13669"/>
                <a:gd name="adj2" fmla="val 29181"/>
                <a:gd name="adj3" fmla="val 25000"/>
              </a:avLst>
            </a:prstGeom>
            <a:solidFill>
              <a:schemeClr val="bg1"/>
            </a:solidFill>
            <a:ln>
              <a:noFill/>
            </a:ln>
            <a:scene3d>
              <a:camera prst="perspectiveFront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</p:grpSp>
      <p:sp>
        <p:nvSpPr>
          <p:cNvPr id="97" name="오른쪽 화살표 96"/>
          <p:cNvSpPr/>
          <p:nvPr/>
        </p:nvSpPr>
        <p:spPr>
          <a:xfrm>
            <a:off x="3336973" y="2492896"/>
            <a:ext cx="299959" cy="348692"/>
          </a:xfrm>
          <a:prstGeom prst="rightArrow">
            <a:avLst/>
          </a:prstGeom>
          <a:solidFill>
            <a:srgbClr val="1B47A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8" name="오른쪽 화살표 97"/>
          <p:cNvSpPr/>
          <p:nvPr/>
        </p:nvSpPr>
        <p:spPr>
          <a:xfrm>
            <a:off x="6301228" y="2492896"/>
            <a:ext cx="299959" cy="348692"/>
          </a:xfrm>
          <a:prstGeom prst="rightArrow">
            <a:avLst/>
          </a:prstGeom>
          <a:solidFill>
            <a:srgbClr val="1B47A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" name="그림 1"/>
          <p:cNvPicPr preferRelativeResize="0">
            <a:picLocks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5353" y="1366073"/>
            <a:ext cx="2199600" cy="2966400"/>
          </a:xfrm>
          <a:prstGeom prst="rect">
            <a:avLst/>
          </a:prstGeom>
        </p:spPr>
      </p:pic>
      <p:sp>
        <p:nvSpPr>
          <p:cNvPr id="106" name="직사각형 105"/>
          <p:cNvSpPr/>
          <p:nvPr/>
        </p:nvSpPr>
        <p:spPr>
          <a:xfrm>
            <a:off x="1043095" y="1891621"/>
            <a:ext cx="1976047" cy="381846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7" name="타원 106"/>
          <p:cNvSpPr/>
          <p:nvPr/>
        </p:nvSpPr>
        <p:spPr>
          <a:xfrm>
            <a:off x="818537" y="1590713"/>
            <a:ext cx="267715" cy="267715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srgbClr val="C00000"/>
                </a:solidFill>
              </a:rPr>
              <a:t>4</a:t>
            </a:r>
            <a:endParaRPr lang="ko-KR" altLang="en-US" dirty="0">
              <a:solidFill>
                <a:srgbClr val="C00000"/>
              </a:solidFill>
            </a:endParaRPr>
          </a:p>
        </p:txBody>
      </p:sp>
      <p:pic>
        <p:nvPicPr>
          <p:cNvPr id="3" name="그림 2"/>
          <p:cNvPicPr preferRelativeResize="0">
            <a:picLocks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0879" y="1375554"/>
            <a:ext cx="2199600" cy="2966400"/>
          </a:xfrm>
          <a:prstGeom prst="rect">
            <a:avLst/>
          </a:prstGeom>
        </p:spPr>
      </p:pic>
      <p:sp>
        <p:nvSpPr>
          <p:cNvPr id="100" name="직사각형 99"/>
          <p:cNvSpPr/>
          <p:nvPr/>
        </p:nvSpPr>
        <p:spPr>
          <a:xfrm>
            <a:off x="3966410" y="1891621"/>
            <a:ext cx="1974778" cy="1897419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1" name="타원 100"/>
          <p:cNvSpPr/>
          <p:nvPr/>
        </p:nvSpPr>
        <p:spPr>
          <a:xfrm>
            <a:off x="3789758" y="1590713"/>
            <a:ext cx="267715" cy="267715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srgbClr val="C00000"/>
                </a:solidFill>
              </a:rPr>
              <a:t>5</a:t>
            </a:r>
            <a:endParaRPr lang="ko-KR" altLang="en-US" dirty="0">
              <a:solidFill>
                <a:srgbClr val="C00000"/>
              </a:solidFill>
            </a:endParaRPr>
          </a:p>
        </p:txBody>
      </p:sp>
      <p:pic>
        <p:nvPicPr>
          <p:cNvPr id="5" name="그림 4"/>
          <p:cNvPicPr preferRelativeResize="0">
            <a:picLocks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8702" y="1370813"/>
            <a:ext cx="2199600" cy="2966400"/>
          </a:xfrm>
          <a:prstGeom prst="rect">
            <a:avLst/>
          </a:prstGeom>
        </p:spPr>
      </p:pic>
      <p:cxnSp>
        <p:nvCxnSpPr>
          <p:cNvPr id="68" name="직선 연결선 67"/>
          <p:cNvCxnSpPr/>
          <p:nvPr/>
        </p:nvCxnSpPr>
        <p:spPr>
          <a:xfrm>
            <a:off x="671926" y="762983"/>
            <a:ext cx="5721233" cy="0"/>
          </a:xfrm>
          <a:prstGeom prst="line">
            <a:avLst/>
          </a:prstGeom>
          <a:ln w="22225">
            <a:solidFill>
              <a:srgbClr val="C2E49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TextBox 68"/>
          <p:cNvSpPr txBox="1"/>
          <p:nvPr/>
        </p:nvSpPr>
        <p:spPr>
          <a:xfrm>
            <a:off x="344488" y="239763"/>
            <a:ext cx="55684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dirty="0"/>
              <a:t>  </a:t>
            </a:r>
            <a:r>
              <a:rPr lang="en-US" altLang="ko-KR" sz="2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04. </a:t>
            </a:r>
            <a:r>
              <a:rPr lang="ko-KR" altLang="en-US" sz="2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해당 서비스 추가하기</a:t>
            </a:r>
            <a:endParaRPr lang="ko-KR" altLang="en-US" sz="22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71" name="직사각형 70"/>
          <p:cNvSpPr/>
          <p:nvPr/>
        </p:nvSpPr>
        <p:spPr>
          <a:xfrm>
            <a:off x="272480" y="6361583"/>
            <a:ext cx="233159" cy="30777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ko-KR" sz="1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9</a:t>
            </a:r>
            <a:endParaRPr lang="en-US" altLang="ko-KR" sz="1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1215964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2E49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직사각형 69"/>
          <p:cNvSpPr/>
          <p:nvPr/>
        </p:nvSpPr>
        <p:spPr>
          <a:xfrm>
            <a:off x="272480" y="185826"/>
            <a:ext cx="9361040" cy="6480720"/>
          </a:xfrm>
          <a:prstGeom prst="rect">
            <a:avLst/>
          </a:prstGeom>
          <a:pattFill prst="dotGrid">
            <a:fgClr>
              <a:schemeClr val="accent3">
                <a:lumMod val="20000"/>
                <a:lumOff val="80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250000"/>
              </a:lnSpc>
            </a:pPr>
            <a:endParaRPr lang="ko-KR" altLang="en-US" dirty="0"/>
          </a:p>
        </p:txBody>
      </p:sp>
      <p:grpSp>
        <p:nvGrpSpPr>
          <p:cNvPr id="43" name="그룹 42"/>
          <p:cNvGrpSpPr/>
          <p:nvPr/>
        </p:nvGrpSpPr>
        <p:grpSpPr>
          <a:xfrm>
            <a:off x="816603" y="980728"/>
            <a:ext cx="2429032" cy="3721721"/>
            <a:chOff x="967020" y="571375"/>
            <a:chExt cx="3354373" cy="5382921"/>
          </a:xfrm>
        </p:grpSpPr>
        <p:sp>
          <p:nvSpPr>
            <p:cNvPr id="45" name="모서리가 둥근 직사각형 44"/>
            <p:cNvSpPr/>
            <p:nvPr/>
          </p:nvSpPr>
          <p:spPr>
            <a:xfrm>
              <a:off x="967020" y="571375"/>
              <a:ext cx="3354373" cy="5382921"/>
            </a:xfrm>
            <a:prstGeom prst="round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6" name="직사각형 45"/>
            <p:cNvSpPr/>
            <p:nvPr/>
          </p:nvSpPr>
          <p:spPr>
            <a:xfrm>
              <a:off x="1126753" y="1142802"/>
              <a:ext cx="3034909" cy="428770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scene3d>
              <a:camera prst="perspectiveFront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47" name="모서리가 둥근 직사각형 46"/>
            <p:cNvSpPr/>
            <p:nvPr/>
          </p:nvSpPr>
          <p:spPr>
            <a:xfrm>
              <a:off x="1892364" y="802402"/>
              <a:ext cx="1503684" cy="146095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scene3d>
              <a:camera prst="perspectiveFront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cxnSp>
          <p:nvCxnSpPr>
            <p:cNvPr id="49" name="직선 연결선 48"/>
            <p:cNvCxnSpPr/>
            <p:nvPr/>
          </p:nvCxnSpPr>
          <p:spPr>
            <a:xfrm>
              <a:off x="1416842" y="5598649"/>
              <a:ext cx="539784" cy="0"/>
            </a:xfrm>
            <a:prstGeom prst="line">
              <a:avLst/>
            </a:prstGeom>
            <a:ln w="28575">
              <a:solidFill>
                <a:srgbClr val="F8F8F8"/>
              </a:solidFill>
            </a:ln>
            <a:scene3d>
              <a:camera prst="perspectiveFront"/>
              <a:lightRig rig="threePt" dir="t"/>
            </a:scene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직선 연결선 49"/>
            <p:cNvCxnSpPr/>
            <p:nvPr/>
          </p:nvCxnSpPr>
          <p:spPr>
            <a:xfrm>
              <a:off x="1416842" y="5682721"/>
              <a:ext cx="539784" cy="0"/>
            </a:xfrm>
            <a:prstGeom prst="line">
              <a:avLst/>
            </a:prstGeom>
            <a:ln w="28575">
              <a:solidFill>
                <a:srgbClr val="F8F8F8"/>
              </a:solidFill>
            </a:ln>
            <a:scene3d>
              <a:camera prst="perspectiveFront"/>
              <a:lightRig rig="threePt" dir="t"/>
            </a:scene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직선 연결선 50"/>
            <p:cNvCxnSpPr/>
            <p:nvPr/>
          </p:nvCxnSpPr>
          <p:spPr>
            <a:xfrm>
              <a:off x="1416842" y="5776583"/>
              <a:ext cx="539784" cy="0"/>
            </a:xfrm>
            <a:prstGeom prst="line">
              <a:avLst/>
            </a:prstGeom>
            <a:ln w="28575">
              <a:solidFill>
                <a:srgbClr val="F8F8F8"/>
              </a:solidFill>
            </a:ln>
            <a:scene3d>
              <a:camera prst="perspectiveFront"/>
              <a:lightRig rig="threePt" dir="t"/>
            </a:scene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2" name="모서리가 둥근 직사각형 51"/>
            <p:cNvSpPr/>
            <p:nvPr/>
          </p:nvSpPr>
          <p:spPr>
            <a:xfrm>
              <a:off x="2178780" y="5598649"/>
              <a:ext cx="930853" cy="177934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scene3d>
              <a:camera prst="perspectiveFront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53" name="위로 굽은 화살표 52"/>
            <p:cNvSpPr/>
            <p:nvPr/>
          </p:nvSpPr>
          <p:spPr>
            <a:xfrm rot="16200000">
              <a:off x="3407836" y="5502792"/>
              <a:ext cx="336289" cy="359857"/>
            </a:xfrm>
            <a:prstGeom prst="bentUpArrow">
              <a:avLst>
                <a:gd name="adj1" fmla="val 13669"/>
                <a:gd name="adj2" fmla="val 29181"/>
                <a:gd name="adj3" fmla="val 25000"/>
              </a:avLst>
            </a:prstGeom>
            <a:solidFill>
              <a:schemeClr val="bg1"/>
            </a:solidFill>
            <a:ln>
              <a:noFill/>
            </a:ln>
            <a:scene3d>
              <a:camera prst="perspectiveFront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</p:grpSp>
      <p:grpSp>
        <p:nvGrpSpPr>
          <p:cNvPr id="55" name="그룹 54"/>
          <p:cNvGrpSpPr/>
          <p:nvPr/>
        </p:nvGrpSpPr>
        <p:grpSpPr>
          <a:xfrm>
            <a:off x="3738263" y="980728"/>
            <a:ext cx="2429032" cy="3721721"/>
            <a:chOff x="967020" y="571375"/>
            <a:chExt cx="3354373" cy="5382921"/>
          </a:xfrm>
        </p:grpSpPr>
        <p:sp>
          <p:nvSpPr>
            <p:cNvPr id="56" name="모서리가 둥근 직사각형 55"/>
            <p:cNvSpPr/>
            <p:nvPr/>
          </p:nvSpPr>
          <p:spPr>
            <a:xfrm>
              <a:off x="967020" y="571375"/>
              <a:ext cx="3354373" cy="5382921"/>
            </a:xfrm>
            <a:prstGeom prst="round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7" name="직사각형 56"/>
            <p:cNvSpPr/>
            <p:nvPr/>
          </p:nvSpPr>
          <p:spPr>
            <a:xfrm>
              <a:off x="1126753" y="1142802"/>
              <a:ext cx="3034909" cy="428770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scene3d>
              <a:camera prst="perspectiveFront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58" name="모서리가 둥근 직사각형 57"/>
            <p:cNvSpPr/>
            <p:nvPr/>
          </p:nvSpPr>
          <p:spPr>
            <a:xfrm>
              <a:off x="1892364" y="802402"/>
              <a:ext cx="1503684" cy="146095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scene3d>
              <a:camera prst="perspectiveFront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cxnSp>
          <p:nvCxnSpPr>
            <p:cNvPr id="59" name="직선 연결선 58"/>
            <p:cNvCxnSpPr/>
            <p:nvPr/>
          </p:nvCxnSpPr>
          <p:spPr>
            <a:xfrm>
              <a:off x="1416842" y="5598649"/>
              <a:ext cx="539784" cy="0"/>
            </a:xfrm>
            <a:prstGeom prst="line">
              <a:avLst/>
            </a:prstGeom>
            <a:ln w="28575">
              <a:solidFill>
                <a:srgbClr val="F8F8F8"/>
              </a:solidFill>
            </a:ln>
            <a:scene3d>
              <a:camera prst="perspectiveFront"/>
              <a:lightRig rig="threePt" dir="t"/>
            </a:scene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직선 연결선 59"/>
            <p:cNvCxnSpPr/>
            <p:nvPr/>
          </p:nvCxnSpPr>
          <p:spPr>
            <a:xfrm>
              <a:off x="1416842" y="5682721"/>
              <a:ext cx="539784" cy="0"/>
            </a:xfrm>
            <a:prstGeom prst="line">
              <a:avLst/>
            </a:prstGeom>
            <a:ln w="28575">
              <a:solidFill>
                <a:srgbClr val="F8F8F8"/>
              </a:solidFill>
            </a:ln>
            <a:scene3d>
              <a:camera prst="perspectiveFront"/>
              <a:lightRig rig="threePt" dir="t"/>
            </a:scene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직선 연결선 60"/>
            <p:cNvCxnSpPr/>
            <p:nvPr/>
          </p:nvCxnSpPr>
          <p:spPr>
            <a:xfrm>
              <a:off x="1416842" y="5776583"/>
              <a:ext cx="539784" cy="0"/>
            </a:xfrm>
            <a:prstGeom prst="line">
              <a:avLst/>
            </a:prstGeom>
            <a:ln w="28575">
              <a:solidFill>
                <a:srgbClr val="F8F8F8"/>
              </a:solidFill>
            </a:ln>
            <a:scene3d>
              <a:camera prst="perspectiveFront"/>
              <a:lightRig rig="threePt" dir="t"/>
            </a:scene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모서리가 둥근 직사각형 61"/>
            <p:cNvSpPr/>
            <p:nvPr/>
          </p:nvSpPr>
          <p:spPr>
            <a:xfrm>
              <a:off x="2178780" y="5598649"/>
              <a:ext cx="930853" cy="177934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scene3d>
              <a:camera prst="perspectiveFront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63" name="위로 굽은 화살표 62"/>
            <p:cNvSpPr/>
            <p:nvPr/>
          </p:nvSpPr>
          <p:spPr>
            <a:xfrm rot="16200000">
              <a:off x="3407836" y="5502792"/>
              <a:ext cx="336289" cy="359857"/>
            </a:xfrm>
            <a:prstGeom prst="bentUpArrow">
              <a:avLst>
                <a:gd name="adj1" fmla="val 13669"/>
                <a:gd name="adj2" fmla="val 29181"/>
                <a:gd name="adj3" fmla="val 25000"/>
              </a:avLst>
            </a:prstGeom>
            <a:solidFill>
              <a:schemeClr val="bg1"/>
            </a:solidFill>
            <a:ln>
              <a:noFill/>
            </a:ln>
            <a:scene3d>
              <a:camera prst="perspectiveFront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</p:grpSp>
      <p:grpSp>
        <p:nvGrpSpPr>
          <p:cNvPr id="64" name="그룹 63"/>
          <p:cNvGrpSpPr/>
          <p:nvPr/>
        </p:nvGrpSpPr>
        <p:grpSpPr>
          <a:xfrm>
            <a:off x="6700432" y="980728"/>
            <a:ext cx="2429032" cy="3721721"/>
            <a:chOff x="967020" y="571375"/>
            <a:chExt cx="3354373" cy="5382921"/>
          </a:xfrm>
        </p:grpSpPr>
        <p:sp>
          <p:nvSpPr>
            <p:cNvPr id="65" name="모서리가 둥근 직사각형 64"/>
            <p:cNvSpPr/>
            <p:nvPr/>
          </p:nvSpPr>
          <p:spPr>
            <a:xfrm>
              <a:off x="967020" y="571375"/>
              <a:ext cx="3354373" cy="5382921"/>
            </a:xfrm>
            <a:prstGeom prst="round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6" name="직사각형 65"/>
            <p:cNvSpPr/>
            <p:nvPr/>
          </p:nvSpPr>
          <p:spPr>
            <a:xfrm>
              <a:off x="1126753" y="1142802"/>
              <a:ext cx="3034909" cy="428770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scene3d>
              <a:camera prst="perspectiveFront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67" name="모서리가 둥근 직사각형 66"/>
            <p:cNvSpPr/>
            <p:nvPr/>
          </p:nvSpPr>
          <p:spPr>
            <a:xfrm>
              <a:off x="1892364" y="802402"/>
              <a:ext cx="1503684" cy="146095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scene3d>
              <a:camera prst="perspectiveFront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cxnSp>
          <p:nvCxnSpPr>
            <p:cNvPr id="74" name="직선 연결선 73"/>
            <p:cNvCxnSpPr/>
            <p:nvPr/>
          </p:nvCxnSpPr>
          <p:spPr>
            <a:xfrm>
              <a:off x="1416842" y="5598649"/>
              <a:ext cx="539784" cy="0"/>
            </a:xfrm>
            <a:prstGeom prst="line">
              <a:avLst/>
            </a:prstGeom>
            <a:ln w="28575">
              <a:solidFill>
                <a:srgbClr val="F8F8F8"/>
              </a:solidFill>
            </a:ln>
            <a:scene3d>
              <a:camera prst="perspectiveFront"/>
              <a:lightRig rig="threePt" dir="t"/>
            </a:scene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직선 연결선 77"/>
            <p:cNvCxnSpPr/>
            <p:nvPr/>
          </p:nvCxnSpPr>
          <p:spPr>
            <a:xfrm>
              <a:off x="1416842" y="5682721"/>
              <a:ext cx="539784" cy="0"/>
            </a:xfrm>
            <a:prstGeom prst="line">
              <a:avLst/>
            </a:prstGeom>
            <a:ln w="28575">
              <a:solidFill>
                <a:srgbClr val="F8F8F8"/>
              </a:solidFill>
            </a:ln>
            <a:scene3d>
              <a:camera prst="perspectiveFront"/>
              <a:lightRig rig="threePt" dir="t"/>
            </a:scene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직선 연결선 93"/>
            <p:cNvCxnSpPr/>
            <p:nvPr/>
          </p:nvCxnSpPr>
          <p:spPr>
            <a:xfrm>
              <a:off x="1416842" y="5776583"/>
              <a:ext cx="539784" cy="0"/>
            </a:xfrm>
            <a:prstGeom prst="line">
              <a:avLst/>
            </a:prstGeom>
            <a:ln w="28575">
              <a:solidFill>
                <a:srgbClr val="F8F8F8"/>
              </a:solidFill>
            </a:ln>
            <a:scene3d>
              <a:camera prst="perspectiveFront"/>
              <a:lightRig rig="threePt" dir="t"/>
            </a:scene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5" name="모서리가 둥근 직사각형 94"/>
            <p:cNvSpPr/>
            <p:nvPr/>
          </p:nvSpPr>
          <p:spPr>
            <a:xfrm>
              <a:off x="2178780" y="5598649"/>
              <a:ext cx="930853" cy="177934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scene3d>
              <a:camera prst="perspectiveFront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96" name="위로 굽은 화살표 95"/>
            <p:cNvSpPr/>
            <p:nvPr/>
          </p:nvSpPr>
          <p:spPr>
            <a:xfrm rot="16200000">
              <a:off x="3407836" y="5502792"/>
              <a:ext cx="336289" cy="359857"/>
            </a:xfrm>
            <a:prstGeom prst="bentUpArrow">
              <a:avLst>
                <a:gd name="adj1" fmla="val 13669"/>
                <a:gd name="adj2" fmla="val 29181"/>
                <a:gd name="adj3" fmla="val 25000"/>
              </a:avLst>
            </a:prstGeom>
            <a:solidFill>
              <a:schemeClr val="bg1"/>
            </a:solidFill>
            <a:ln>
              <a:noFill/>
            </a:ln>
            <a:scene3d>
              <a:camera prst="perspectiveFront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</p:grpSp>
      <p:sp>
        <p:nvSpPr>
          <p:cNvPr id="97" name="오른쪽 화살표 96"/>
          <p:cNvSpPr/>
          <p:nvPr/>
        </p:nvSpPr>
        <p:spPr>
          <a:xfrm>
            <a:off x="3336973" y="2492896"/>
            <a:ext cx="299959" cy="348692"/>
          </a:xfrm>
          <a:prstGeom prst="rightArrow">
            <a:avLst/>
          </a:prstGeom>
          <a:solidFill>
            <a:srgbClr val="1B47A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8" name="오른쪽 화살표 97"/>
          <p:cNvSpPr/>
          <p:nvPr/>
        </p:nvSpPr>
        <p:spPr>
          <a:xfrm>
            <a:off x="6301228" y="2492896"/>
            <a:ext cx="299959" cy="348692"/>
          </a:xfrm>
          <a:prstGeom prst="rightArrow">
            <a:avLst/>
          </a:prstGeom>
          <a:solidFill>
            <a:srgbClr val="1B47A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48" name="직선 연결선 47"/>
          <p:cNvCxnSpPr/>
          <p:nvPr/>
        </p:nvCxnSpPr>
        <p:spPr>
          <a:xfrm>
            <a:off x="671926" y="762983"/>
            <a:ext cx="5721233" cy="0"/>
          </a:xfrm>
          <a:prstGeom prst="line">
            <a:avLst/>
          </a:prstGeom>
          <a:ln w="22225">
            <a:solidFill>
              <a:srgbClr val="C2E49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TextBox 53"/>
          <p:cNvSpPr txBox="1"/>
          <p:nvPr/>
        </p:nvSpPr>
        <p:spPr>
          <a:xfrm>
            <a:off x="344488" y="239763"/>
            <a:ext cx="55684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dirty="0"/>
              <a:t>  </a:t>
            </a:r>
            <a:r>
              <a:rPr lang="en-US" altLang="ko-KR" sz="2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05. </a:t>
            </a:r>
            <a:r>
              <a:rPr lang="ko-KR" altLang="en-US" sz="2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스마트폰 결제 가능여부 자가 테스트</a:t>
            </a:r>
            <a:endParaRPr lang="ko-KR" altLang="en-US" sz="22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998" b="5870"/>
          <a:stretch/>
        </p:blipFill>
        <p:spPr>
          <a:xfrm>
            <a:off x="932272" y="1375809"/>
            <a:ext cx="2193482" cy="2951107"/>
          </a:xfrm>
          <a:prstGeom prst="rect">
            <a:avLst/>
          </a:prstGeom>
        </p:spPr>
      </p:pic>
      <p:pic>
        <p:nvPicPr>
          <p:cNvPr id="8" name="그림 7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021" b="12241"/>
          <a:stretch/>
        </p:blipFill>
        <p:spPr>
          <a:xfrm>
            <a:off x="3853932" y="1398555"/>
            <a:ext cx="2197696" cy="2941746"/>
          </a:xfrm>
          <a:prstGeom prst="rect">
            <a:avLst/>
          </a:prstGeom>
        </p:spPr>
      </p:pic>
      <p:sp>
        <p:nvSpPr>
          <p:cNvPr id="9" name="직사각형 8"/>
          <p:cNvSpPr/>
          <p:nvPr/>
        </p:nvSpPr>
        <p:spPr>
          <a:xfrm>
            <a:off x="1173176" y="2132856"/>
            <a:ext cx="720080" cy="14401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2" name="TextBox 71"/>
          <p:cNvSpPr txBox="1"/>
          <p:nvPr/>
        </p:nvSpPr>
        <p:spPr>
          <a:xfrm>
            <a:off x="1115567" y="2020198"/>
            <a:ext cx="13453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2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010-1566-3232</a:t>
            </a:r>
            <a:endParaRPr lang="ko-KR" altLang="en-US" sz="12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12" name="그림 11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250" b="12400"/>
          <a:stretch/>
        </p:blipFill>
        <p:spPr>
          <a:xfrm>
            <a:off x="6816101" y="1375809"/>
            <a:ext cx="2197696" cy="2964492"/>
          </a:xfrm>
          <a:prstGeom prst="rect">
            <a:avLst/>
          </a:prstGeom>
        </p:spPr>
      </p:pic>
      <p:sp>
        <p:nvSpPr>
          <p:cNvPr id="75" name="직사각형 74"/>
          <p:cNvSpPr/>
          <p:nvPr/>
        </p:nvSpPr>
        <p:spPr>
          <a:xfrm>
            <a:off x="880188" y="5403267"/>
            <a:ext cx="8197192" cy="1194085"/>
          </a:xfrm>
          <a:prstGeom prst="rect">
            <a:avLst/>
          </a:prstGeom>
          <a:solidFill>
            <a:srgbClr val="DCF1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lnSpc>
                <a:spcPct val="150000"/>
              </a:lnSpc>
              <a:buAutoNum type="arabicPeriod"/>
            </a:pPr>
            <a:r>
              <a:rPr lang="ko-KR" altLang="en-US" sz="1500" b="1" dirty="0" err="1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전자바우처</a:t>
            </a:r>
            <a:r>
              <a:rPr lang="ko-KR" altLang="en-US" sz="1500" b="1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500" b="1" dirty="0" err="1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결제앱</a:t>
            </a:r>
            <a:r>
              <a:rPr lang="ko-KR" altLang="en-US" sz="1500" b="1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실행 후 </a:t>
            </a:r>
            <a:r>
              <a:rPr lang="en-US" altLang="ko-KR" sz="1500" b="1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[</a:t>
            </a:r>
            <a:r>
              <a:rPr lang="ko-KR" altLang="en-US" sz="1500" b="1" dirty="0" err="1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카드인식</a:t>
            </a:r>
            <a:r>
              <a:rPr lang="ko-KR" altLang="en-US" sz="1500" b="1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테스트</a:t>
            </a:r>
            <a:r>
              <a:rPr lang="en-US" altLang="ko-KR" sz="1500" b="1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] </a:t>
            </a:r>
            <a:r>
              <a:rPr lang="ko-KR" altLang="en-US" sz="1500" b="1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버튼 터치</a:t>
            </a:r>
            <a:endParaRPr lang="en-US" altLang="ko-KR" sz="1500" b="1" dirty="0" smtClean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ko-KR" altLang="en-US" sz="1500" b="1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안내 문구를 확인 후 </a:t>
            </a:r>
            <a:r>
              <a:rPr lang="en-US" altLang="ko-KR" sz="1500" b="1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[</a:t>
            </a:r>
            <a:r>
              <a:rPr lang="ko-KR" altLang="en-US" sz="1500" b="1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확인</a:t>
            </a:r>
            <a:r>
              <a:rPr lang="en-US" altLang="ko-KR" sz="1500" b="1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]</a:t>
            </a:r>
            <a:r>
              <a:rPr lang="ko-KR" altLang="en-US" sz="15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500" b="1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버튼 </a:t>
            </a:r>
            <a:r>
              <a:rPr lang="en-US" altLang="ko-KR" sz="1500" b="1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500" b="1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터치</a:t>
            </a:r>
            <a:endParaRPr lang="en-US" altLang="ko-KR" sz="1500" b="1" dirty="0" smtClean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ko-KR" altLang="en-US" sz="1500" b="1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스마트폰에 서비스 이용자의 카드를 접촉하여 인식 가능여부를 확인</a:t>
            </a:r>
            <a:endParaRPr lang="en-US" altLang="ko-KR" sz="1500" b="1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76" name="직사각형 75"/>
          <p:cNvSpPr/>
          <p:nvPr/>
        </p:nvSpPr>
        <p:spPr>
          <a:xfrm>
            <a:off x="880188" y="4797152"/>
            <a:ext cx="8197192" cy="504056"/>
          </a:xfrm>
          <a:prstGeom prst="rect">
            <a:avLst/>
          </a:prstGeom>
          <a:solidFill>
            <a:srgbClr val="C2E49C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3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300" b="1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</a:t>
            </a:r>
            <a:r>
              <a:rPr lang="ko-KR" altLang="en-US" sz="1300" b="1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스마트폰 결제 가능여부 자가 테스트 기능은 </a:t>
            </a:r>
            <a:r>
              <a:rPr lang="en-US" altLang="ko-KR" sz="1300" b="1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2021</a:t>
            </a:r>
            <a:r>
              <a:rPr lang="ko-KR" altLang="en-US" sz="1300" b="1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년도 </a:t>
            </a:r>
            <a:r>
              <a:rPr lang="en-US" altLang="ko-KR" sz="1300" b="1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12</a:t>
            </a:r>
            <a:r>
              <a:rPr lang="ko-KR" altLang="en-US" sz="1300" b="1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월에 오픈 예정입니다</a:t>
            </a:r>
            <a:r>
              <a:rPr lang="en-US" altLang="ko-KR" sz="1300" b="1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ko-KR" altLang="en-US" sz="1300" b="1" dirty="0"/>
          </a:p>
        </p:txBody>
      </p:sp>
      <p:sp>
        <p:nvSpPr>
          <p:cNvPr id="77" name="Litebulb"/>
          <p:cNvSpPr>
            <a:spLocks noEditPoints="1" noChangeArrowheads="1"/>
          </p:cNvSpPr>
          <p:nvPr/>
        </p:nvSpPr>
        <p:spPr bwMode="auto">
          <a:xfrm>
            <a:off x="920552" y="4891558"/>
            <a:ext cx="279850" cy="315244"/>
          </a:xfrm>
          <a:custGeom>
            <a:avLst/>
            <a:gdLst>
              <a:gd name="T0" fmla="*/ 10800 w 21600"/>
              <a:gd name="T1" fmla="*/ 0 h 21600"/>
              <a:gd name="T2" fmla="*/ 21600 w 21600"/>
              <a:gd name="T3" fmla="*/ 7782 h 21600"/>
              <a:gd name="T4" fmla="*/ 0 w 21600"/>
              <a:gd name="T5" fmla="*/ 7782 h 21600"/>
              <a:gd name="T6" fmla="*/ 10800 w 21600"/>
              <a:gd name="T7" fmla="*/ 21600 h 21600"/>
              <a:gd name="T8" fmla="*/ 3556 w 21600"/>
              <a:gd name="T9" fmla="*/ 2188 h 21600"/>
              <a:gd name="T10" fmla="*/ 18277 w 21600"/>
              <a:gd name="T11" fmla="*/ 9282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 extrusionOk="0">
                <a:moveTo>
                  <a:pt x="10825" y="21723"/>
                </a:moveTo>
                <a:lnTo>
                  <a:pt x="11215" y="21723"/>
                </a:lnTo>
                <a:lnTo>
                  <a:pt x="11552" y="21688"/>
                </a:lnTo>
                <a:lnTo>
                  <a:pt x="11916" y="21617"/>
                </a:lnTo>
                <a:lnTo>
                  <a:pt x="12253" y="21547"/>
                </a:lnTo>
                <a:lnTo>
                  <a:pt x="12617" y="21441"/>
                </a:lnTo>
                <a:lnTo>
                  <a:pt x="12902" y="21317"/>
                </a:lnTo>
                <a:lnTo>
                  <a:pt x="13162" y="21176"/>
                </a:lnTo>
                <a:lnTo>
                  <a:pt x="13396" y="21000"/>
                </a:lnTo>
                <a:lnTo>
                  <a:pt x="13655" y="20841"/>
                </a:lnTo>
                <a:lnTo>
                  <a:pt x="13863" y="20629"/>
                </a:lnTo>
                <a:lnTo>
                  <a:pt x="14045" y="20435"/>
                </a:lnTo>
                <a:lnTo>
                  <a:pt x="14200" y="20223"/>
                </a:lnTo>
                <a:lnTo>
                  <a:pt x="14356" y="19994"/>
                </a:lnTo>
                <a:lnTo>
                  <a:pt x="14460" y="19747"/>
                </a:lnTo>
                <a:lnTo>
                  <a:pt x="14512" y="19482"/>
                </a:lnTo>
                <a:lnTo>
                  <a:pt x="14512" y="19235"/>
                </a:lnTo>
                <a:lnTo>
                  <a:pt x="14512" y="19147"/>
                </a:lnTo>
                <a:lnTo>
                  <a:pt x="14512" y="18900"/>
                </a:lnTo>
                <a:lnTo>
                  <a:pt x="14512" y="18529"/>
                </a:lnTo>
                <a:lnTo>
                  <a:pt x="14512" y="18052"/>
                </a:lnTo>
                <a:lnTo>
                  <a:pt x="14512" y="17505"/>
                </a:lnTo>
                <a:lnTo>
                  <a:pt x="14512" y="16976"/>
                </a:lnTo>
                <a:lnTo>
                  <a:pt x="14512" y="16464"/>
                </a:lnTo>
                <a:lnTo>
                  <a:pt x="14512" y="15952"/>
                </a:lnTo>
                <a:lnTo>
                  <a:pt x="14512" y="15758"/>
                </a:lnTo>
                <a:lnTo>
                  <a:pt x="14616" y="15547"/>
                </a:lnTo>
                <a:lnTo>
                  <a:pt x="14694" y="15352"/>
                </a:lnTo>
                <a:lnTo>
                  <a:pt x="14798" y="15141"/>
                </a:lnTo>
                <a:lnTo>
                  <a:pt x="15161" y="14735"/>
                </a:lnTo>
                <a:lnTo>
                  <a:pt x="15602" y="14329"/>
                </a:lnTo>
                <a:lnTo>
                  <a:pt x="16745" y="13552"/>
                </a:lnTo>
                <a:lnTo>
                  <a:pt x="18043" y="12670"/>
                </a:lnTo>
                <a:lnTo>
                  <a:pt x="18744" y="12194"/>
                </a:lnTo>
                <a:lnTo>
                  <a:pt x="19341" y="11647"/>
                </a:lnTo>
                <a:lnTo>
                  <a:pt x="19938" y="11099"/>
                </a:lnTo>
                <a:lnTo>
                  <a:pt x="20483" y="10464"/>
                </a:lnTo>
                <a:lnTo>
                  <a:pt x="20743" y="10164"/>
                </a:lnTo>
                <a:lnTo>
                  <a:pt x="20950" y="9794"/>
                </a:lnTo>
                <a:lnTo>
                  <a:pt x="21132" y="9441"/>
                </a:lnTo>
                <a:lnTo>
                  <a:pt x="21288" y="9035"/>
                </a:lnTo>
                <a:lnTo>
                  <a:pt x="21444" y="8664"/>
                </a:lnTo>
                <a:lnTo>
                  <a:pt x="21548" y="8223"/>
                </a:lnTo>
                <a:lnTo>
                  <a:pt x="21600" y="7782"/>
                </a:lnTo>
                <a:lnTo>
                  <a:pt x="21600" y="7341"/>
                </a:lnTo>
                <a:lnTo>
                  <a:pt x="21600" y="6935"/>
                </a:lnTo>
                <a:lnTo>
                  <a:pt x="21548" y="6564"/>
                </a:lnTo>
                <a:lnTo>
                  <a:pt x="21496" y="6229"/>
                </a:lnTo>
                <a:lnTo>
                  <a:pt x="21392" y="5858"/>
                </a:lnTo>
                <a:lnTo>
                  <a:pt x="21288" y="5523"/>
                </a:lnTo>
                <a:lnTo>
                  <a:pt x="21132" y="5135"/>
                </a:lnTo>
                <a:lnTo>
                  <a:pt x="20950" y="4800"/>
                </a:lnTo>
                <a:lnTo>
                  <a:pt x="20743" y="4464"/>
                </a:lnTo>
                <a:lnTo>
                  <a:pt x="20535" y="4164"/>
                </a:lnTo>
                <a:lnTo>
                  <a:pt x="20301" y="3847"/>
                </a:lnTo>
                <a:lnTo>
                  <a:pt x="20042" y="3547"/>
                </a:lnTo>
                <a:lnTo>
                  <a:pt x="19782" y="3247"/>
                </a:lnTo>
                <a:lnTo>
                  <a:pt x="19133" y="2664"/>
                </a:lnTo>
                <a:lnTo>
                  <a:pt x="18458" y="2152"/>
                </a:lnTo>
                <a:lnTo>
                  <a:pt x="17705" y="1694"/>
                </a:lnTo>
                <a:lnTo>
                  <a:pt x="16849" y="1252"/>
                </a:lnTo>
                <a:lnTo>
                  <a:pt x="16407" y="1076"/>
                </a:lnTo>
                <a:lnTo>
                  <a:pt x="15940" y="900"/>
                </a:lnTo>
                <a:lnTo>
                  <a:pt x="15499" y="741"/>
                </a:lnTo>
                <a:lnTo>
                  <a:pt x="15057" y="600"/>
                </a:lnTo>
                <a:lnTo>
                  <a:pt x="14564" y="458"/>
                </a:lnTo>
                <a:lnTo>
                  <a:pt x="14045" y="335"/>
                </a:lnTo>
                <a:lnTo>
                  <a:pt x="13500" y="229"/>
                </a:lnTo>
                <a:lnTo>
                  <a:pt x="13006" y="158"/>
                </a:lnTo>
                <a:lnTo>
                  <a:pt x="12461" y="88"/>
                </a:lnTo>
                <a:lnTo>
                  <a:pt x="11968" y="52"/>
                </a:lnTo>
                <a:lnTo>
                  <a:pt x="11423" y="17"/>
                </a:lnTo>
                <a:lnTo>
                  <a:pt x="10825" y="17"/>
                </a:lnTo>
                <a:lnTo>
                  <a:pt x="10254" y="17"/>
                </a:lnTo>
                <a:lnTo>
                  <a:pt x="9709" y="52"/>
                </a:lnTo>
                <a:lnTo>
                  <a:pt x="9216" y="88"/>
                </a:lnTo>
                <a:lnTo>
                  <a:pt x="8671" y="158"/>
                </a:lnTo>
                <a:lnTo>
                  <a:pt x="8177" y="229"/>
                </a:lnTo>
                <a:lnTo>
                  <a:pt x="7632" y="335"/>
                </a:lnTo>
                <a:lnTo>
                  <a:pt x="7113" y="458"/>
                </a:lnTo>
                <a:lnTo>
                  <a:pt x="6620" y="600"/>
                </a:lnTo>
                <a:lnTo>
                  <a:pt x="6178" y="741"/>
                </a:lnTo>
                <a:lnTo>
                  <a:pt x="5737" y="900"/>
                </a:lnTo>
                <a:lnTo>
                  <a:pt x="5270" y="1076"/>
                </a:lnTo>
                <a:lnTo>
                  <a:pt x="4828" y="1252"/>
                </a:lnTo>
                <a:lnTo>
                  <a:pt x="3972" y="1694"/>
                </a:lnTo>
                <a:lnTo>
                  <a:pt x="3219" y="2152"/>
                </a:lnTo>
                <a:lnTo>
                  <a:pt x="2544" y="2664"/>
                </a:lnTo>
                <a:lnTo>
                  <a:pt x="1895" y="3247"/>
                </a:lnTo>
                <a:lnTo>
                  <a:pt x="1635" y="3547"/>
                </a:lnTo>
                <a:lnTo>
                  <a:pt x="1375" y="3847"/>
                </a:lnTo>
                <a:lnTo>
                  <a:pt x="1142" y="4164"/>
                </a:lnTo>
                <a:lnTo>
                  <a:pt x="934" y="4464"/>
                </a:lnTo>
                <a:lnTo>
                  <a:pt x="726" y="4800"/>
                </a:lnTo>
                <a:lnTo>
                  <a:pt x="545" y="5135"/>
                </a:lnTo>
                <a:lnTo>
                  <a:pt x="389" y="5523"/>
                </a:lnTo>
                <a:lnTo>
                  <a:pt x="285" y="5858"/>
                </a:lnTo>
                <a:lnTo>
                  <a:pt x="181" y="6229"/>
                </a:lnTo>
                <a:lnTo>
                  <a:pt x="129" y="6564"/>
                </a:lnTo>
                <a:lnTo>
                  <a:pt x="77" y="6935"/>
                </a:lnTo>
                <a:lnTo>
                  <a:pt x="77" y="7341"/>
                </a:lnTo>
                <a:lnTo>
                  <a:pt x="77" y="7782"/>
                </a:lnTo>
                <a:lnTo>
                  <a:pt x="129" y="8223"/>
                </a:lnTo>
                <a:lnTo>
                  <a:pt x="233" y="8664"/>
                </a:lnTo>
                <a:lnTo>
                  <a:pt x="389" y="9035"/>
                </a:lnTo>
                <a:lnTo>
                  <a:pt x="545" y="9441"/>
                </a:lnTo>
                <a:lnTo>
                  <a:pt x="726" y="9794"/>
                </a:lnTo>
                <a:lnTo>
                  <a:pt x="934" y="10164"/>
                </a:lnTo>
                <a:lnTo>
                  <a:pt x="1194" y="10464"/>
                </a:lnTo>
                <a:lnTo>
                  <a:pt x="1739" y="11099"/>
                </a:lnTo>
                <a:lnTo>
                  <a:pt x="2336" y="11647"/>
                </a:lnTo>
                <a:lnTo>
                  <a:pt x="2933" y="12194"/>
                </a:lnTo>
                <a:lnTo>
                  <a:pt x="3634" y="12670"/>
                </a:lnTo>
                <a:lnTo>
                  <a:pt x="4932" y="13552"/>
                </a:lnTo>
                <a:lnTo>
                  <a:pt x="6075" y="14329"/>
                </a:lnTo>
                <a:lnTo>
                  <a:pt x="6516" y="14735"/>
                </a:lnTo>
                <a:lnTo>
                  <a:pt x="6879" y="15141"/>
                </a:lnTo>
                <a:lnTo>
                  <a:pt x="6983" y="15352"/>
                </a:lnTo>
                <a:lnTo>
                  <a:pt x="7061" y="15547"/>
                </a:lnTo>
                <a:lnTo>
                  <a:pt x="7165" y="15758"/>
                </a:lnTo>
                <a:lnTo>
                  <a:pt x="7165" y="15952"/>
                </a:lnTo>
                <a:lnTo>
                  <a:pt x="7165" y="16464"/>
                </a:lnTo>
                <a:lnTo>
                  <a:pt x="7165" y="16976"/>
                </a:lnTo>
                <a:lnTo>
                  <a:pt x="7165" y="17505"/>
                </a:lnTo>
                <a:lnTo>
                  <a:pt x="7165" y="18052"/>
                </a:lnTo>
                <a:lnTo>
                  <a:pt x="7165" y="18529"/>
                </a:lnTo>
                <a:lnTo>
                  <a:pt x="7165" y="18900"/>
                </a:lnTo>
                <a:lnTo>
                  <a:pt x="7165" y="19147"/>
                </a:lnTo>
                <a:lnTo>
                  <a:pt x="7165" y="19235"/>
                </a:lnTo>
                <a:lnTo>
                  <a:pt x="7165" y="19482"/>
                </a:lnTo>
                <a:lnTo>
                  <a:pt x="7217" y="19747"/>
                </a:lnTo>
                <a:lnTo>
                  <a:pt x="7321" y="19994"/>
                </a:lnTo>
                <a:lnTo>
                  <a:pt x="7476" y="20223"/>
                </a:lnTo>
                <a:lnTo>
                  <a:pt x="7632" y="20435"/>
                </a:lnTo>
                <a:lnTo>
                  <a:pt x="7814" y="20629"/>
                </a:lnTo>
                <a:lnTo>
                  <a:pt x="8022" y="20841"/>
                </a:lnTo>
                <a:lnTo>
                  <a:pt x="8281" y="21000"/>
                </a:lnTo>
                <a:lnTo>
                  <a:pt x="8515" y="21176"/>
                </a:lnTo>
                <a:lnTo>
                  <a:pt x="8775" y="21317"/>
                </a:lnTo>
                <a:lnTo>
                  <a:pt x="9060" y="21441"/>
                </a:lnTo>
                <a:lnTo>
                  <a:pt x="9424" y="21547"/>
                </a:lnTo>
                <a:lnTo>
                  <a:pt x="9761" y="21617"/>
                </a:lnTo>
                <a:lnTo>
                  <a:pt x="10125" y="21688"/>
                </a:lnTo>
                <a:lnTo>
                  <a:pt x="10462" y="21723"/>
                </a:lnTo>
                <a:lnTo>
                  <a:pt x="10825" y="21723"/>
                </a:lnTo>
                <a:close/>
              </a:path>
              <a:path w="21600" h="21600" extrusionOk="0">
                <a:moveTo>
                  <a:pt x="9242" y="14417"/>
                </a:moveTo>
                <a:lnTo>
                  <a:pt x="8541" y="12035"/>
                </a:lnTo>
                <a:lnTo>
                  <a:pt x="7295" y="10129"/>
                </a:lnTo>
                <a:lnTo>
                  <a:pt x="6905" y="9652"/>
                </a:lnTo>
                <a:lnTo>
                  <a:pt x="8541" y="10182"/>
                </a:lnTo>
                <a:lnTo>
                  <a:pt x="9787" y="9547"/>
                </a:lnTo>
                <a:lnTo>
                  <a:pt x="11189" y="10129"/>
                </a:lnTo>
                <a:lnTo>
                  <a:pt x="12279" y="9547"/>
                </a:lnTo>
                <a:lnTo>
                  <a:pt x="13370" y="10076"/>
                </a:lnTo>
                <a:lnTo>
                  <a:pt x="14850" y="9652"/>
                </a:lnTo>
                <a:lnTo>
                  <a:pt x="12902" y="12247"/>
                </a:lnTo>
                <a:lnTo>
                  <a:pt x="12357" y="14417"/>
                </a:lnTo>
                <a:moveTo>
                  <a:pt x="7191" y="15952"/>
                </a:moveTo>
                <a:lnTo>
                  <a:pt x="14512" y="15952"/>
                </a:lnTo>
                <a:lnTo>
                  <a:pt x="14512" y="17064"/>
                </a:lnTo>
                <a:lnTo>
                  <a:pt x="7191" y="17047"/>
                </a:lnTo>
                <a:lnTo>
                  <a:pt x="7191" y="18123"/>
                </a:lnTo>
                <a:lnTo>
                  <a:pt x="14512" y="18158"/>
                </a:lnTo>
                <a:lnTo>
                  <a:pt x="14538" y="19182"/>
                </a:lnTo>
                <a:lnTo>
                  <a:pt x="7217" y="19182"/>
                </a:lnTo>
              </a:path>
            </a:pathLst>
          </a:custGeom>
          <a:solidFill>
            <a:srgbClr val="FFFFCC"/>
          </a:solidFill>
          <a:ln w="3175">
            <a:solidFill>
              <a:schemeClr val="tx1">
                <a:lumMod val="75000"/>
                <a:lumOff val="25000"/>
              </a:schemeClr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9" name="직사각형 78"/>
          <p:cNvSpPr/>
          <p:nvPr/>
        </p:nvSpPr>
        <p:spPr>
          <a:xfrm>
            <a:off x="1313365" y="3214925"/>
            <a:ext cx="1431296" cy="229359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0" name="타원 79"/>
          <p:cNvSpPr/>
          <p:nvPr/>
        </p:nvSpPr>
        <p:spPr>
          <a:xfrm>
            <a:off x="1084885" y="2945261"/>
            <a:ext cx="267715" cy="267715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solidFill>
                  <a:srgbClr val="C00000"/>
                </a:solidFill>
              </a:rPr>
              <a:t>1</a:t>
            </a:r>
            <a:endParaRPr lang="ko-KR" altLang="en-US" dirty="0">
              <a:solidFill>
                <a:srgbClr val="C00000"/>
              </a:solidFill>
            </a:endParaRPr>
          </a:p>
        </p:txBody>
      </p:sp>
      <p:sp>
        <p:nvSpPr>
          <p:cNvPr id="81" name="직사각형 80"/>
          <p:cNvSpPr/>
          <p:nvPr/>
        </p:nvSpPr>
        <p:spPr>
          <a:xfrm>
            <a:off x="6808616" y="1357821"/>
            <a:ext cx="2205181" cy="3004033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2" name="타원 81"/>
          <p:cNvSpPr/>
          <p:nvPr/>
        </p:nvSpPr>
        <p:spPr>
          <a:xfrm>
            <a:off x="4314916" y="2922597"/>
            <a:ext cx="267715" cy="267715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solidFill>
                  <a:srgbClr val="C00000"/>
                </a:solidFill>
              </a:rPr>
              <a:t>2</a:t>
            </a:r>
            <a:endParaRPr lang="ko-KR" altLang="en-US" dirty="0">
              <a:solidFill>
                <a:srgbClr val="C00000"/>
              </a:solidFill>
            </a:endParaRPr>
          </a:p>
        </p:txBody>
      </p:sp>
      <p:sp>
        <p:nvSpPr>
          <p:cNvPr id="83" name="타원 82"/>
          <p:cNvSpPr/>
          <p:nvPr/>
        </p:nvSpPr>
        <p:spPr>
          <a:xfrm>
            <a:off x="6537176" y="1052736"/>
            <a:ext cx="267715" cy="267715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srgbClr val="C00000"/>
                </a:solidFill>
              </a:rPr>
              <a:t>3</a:t>
            </a:r>
            <a:endParaRPr lang="ko-KR" altLang="en-US" dirty="0">
              <a:solidFill>
                <a:srgbClr val="C00000"/>
              </a:solidFill>
            </a:endParaRPr>
          </a:p>
        </p:txBody>
      </p:sp>
      <p:sp>
        <p:nvSpPr>
          <p:cNvPr id="84" name="직사각형 83">
            <a:extLst>
              <a:ext uri="{FF2B5EF4-FFF2-40B4-BE49-F238E27FC236}">
                <a16:creationId xmlns:a16="http://schemas.microsoft.com/office/drawing/2014/main" id="{FFD3BAB3-E24D-437C-AC87-590989D4BC25}"/>
              </a:ext>
            </a:extLst>
          </p:cNvPr>
          <p:cNvSpPr/>
          <p:nvPr/>
        </p:nvSpPr>
        <p:spPr>
          <a:xfrm>
            <a:off x="9201473" y="6361583"/>
            <a:ext cx="432048" cy="30777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ko-KR" sz="1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10</a:t>
            </a:r>
            <a:endParaRPr lang="en-US" altLang="ko-KR" sz="1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654929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2E49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직사각형 69"/>
          <p:cNvSpPr/>
          <p:nvPr/>
        </p:nvSpPr>
        <p:spPr>
          <a:xfrm>
            <a:off x="272480" y="185826"/>
            <a:ext cx="9361040" cy="6480720"/>
          </a:xfrm>
          <a:prstGeom prst="rect">
            <a:avLst/>
          </a:prstGeom>
          <a:pattFill prst="dotGrid">
            <a:fgClr>
              <a:schemeClr val="accent3">
                <a:lumMod val="20000"/>
                <a:lumOff val="80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250000"/>
              </a:lnSpc>
            </a:pPr>
            <a:endParaRPr lang="ko-KR" altLang="en-US" dirty="0"/>
          </a:p>
        </p:txBody>
      </p:sp>
      <p:grpSp>
        <p:nvGrpSpPr>
          <p:cNvPr id="43" name="그룹 42"/>
          <p:cNvGrpSpPr/>
          <p:nvPr/>
        </p:nvGrpSpPr>
        <p:grpSpPr>
          <a:xfrm>
            <a:off x="1850476" y="969690"/>
            <a:ext cx="2429032" cy="3721721"/>
            <a:chOff x="967020" y="571375"/>
            <a:chExt cx="3354373" cy="5382921"/>
          </a:xfrm>
        </p:grpSpPr>
        <p:sp>
          <p:nvSpPr>
            <p:cNvPr id="45" name="모서리가 둥근 직사각형 44"/>
            <p:cNvSpPr/>
            <p:nvPr/>
          </p:nvSpPr>
          <p:spPr>
            <a:xfrm>
              <a:off x="967020" y="571375"/>
              <a:ext cx="3354373" cy="5382921"/>
            </a:xfrm>
            <a:prstGeom prst="round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6" name="직사각형 45"/>
            <p:cNvSpPr/>
            <p:nvPr/>
          </p:nvSpPr>
          <p:spPr>
            <a:xfrm>
              <a:off x="1126753" y="1142802"/>
              <a:ext cx="3034909" cy="428770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scene3d>
              <a:camera prst="perspectiveFront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47" name="모서리가 둥근 직사각형 46"/>
            <p:cNvSpPr/>
            <p:nvPr/>
          </p:nvSpPr>
          <p:spPr>
            <a:xfrm>
              <a:off x="1892364" y="802402"/>
              <a:ext cx="1503684" cy="146095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scene3d>
              <a:camera prst="perspectiveFront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cxnSp>
          <p:nvCxnSpPr>
            <p:cNvPr id="49" name="직선 연결선 48"/>
            <p:cNvCxnSpPr/>
            <p:nvPr/>
          </p:nvCxnSpPr>
          <p:spPr>
            <a:xfrm>
              <a:off x="1416842" y="5598649"/>
              <a:ext cx="539784" cy="0"/>
            </a:xfrm>
            <a:prstGeom prst="line">
              <a:avLst/>
            </a:prstGeom>
            <a:ln w="28575">
              <a:solidFill>
                <a:srgbClr val="F8F8F8"/>
              </a:solidFill>
            </a:ln>
            <a:scene3d>
              <a:camera prst="perspectiveFront"/>
              <a:lightRig rig="threePt" dir="t"/>
            </a:scene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직선 연결선 49"/>
            <p:cNvCxnSpPr/>
            <p:nvPr/>
          </p:nvCxnSpPr>
          <p:spPr>
            <a:xfrm>
              <a:off x="1416842" y="5682721"/>
              <a:ext cx="539784" cy="0"/>
            </a:xfrm>
            <a:prstGeom prst="line">
              <a:avLst/>
            </a:prstGeom>
            <a:ln w="28575">
              <a:solidFill>
                <a:srgbClr val="F8F8F8"/>
              </a:solidFill>
            </a:ln>
            <a:scene3d>
              <a:camera prst="perspectiveFront"/>
              <a:lightRig rig="threePt" dir="t"/>
            </a:scene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직선 연결선 50"/>
            <p:cNvCxnSpPr/>
            <p:nvPr/>
          </p:nvCxnSpPr>
          <p:spPr>
            <a:xfrm>
              <a:off x="1416842" y="5776583"/>
              <a:ext cx="539784" cy="0"/>
            </a:xfrm>
            <a:prstGeom prst="line">
              <a:avLst/>
            </a:prstGeom>
            <a:ln w="28575">
              <a:solidFill>
                <a:srgbClr val="F8F8F8"/>
              </a:solidFill>
            </a:ln>
            <a:scene3d>
              <a:camera prst="perspectiveFront"/>
              <a:lightRig rig="threePt" dir="t"/>
            </a:scene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2" name="모서리가 둥근 직사각형 51"/>
            <p:cNvSpPr/>
            <p:nvPr/>
          </p:nvSpPr>
          <p:spPr>
            <a:xfrm>
              <a:off x="2178780" y="5598649"/>
              <a:ext cx="930853" cy="177934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scene3d>
              <a:camera prst="perspectiveFront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53" name="위로 굽은 화살표 52"/>
            <p:cNvSpPr/>
            <p:nvPr/>
          </p:nvSpPr>
          <p:spPr>
            <a:xfrm rot="16200000">
              <a:off x="3407836" y="5502792"/>
              <a:ext cx="336289" cy="359857"/>
            </a:xfrm>
            <a:prstGeom prst="bentUpArrow">
              <a:avLst>
                <a:gd name="adj1" fmla="val 13669"/>
                <a:gd name="adj2" fmla="val 29181"/>
                <a:gd name="adj3" fmla="val 25000"/>
              </a:avLst>
            </a:prstGeom>
            <a:solidFill>
              <a:schemeClr val="bg1"/>
            </a:solidFill>
            <a:ln>
              <a:noFill/>
            </a:ln>
            <a:scene3d>
              <a:camera prst="perspectiveFront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</p:grpSp>
      <p:grpSp>
        <p:nvGrpSpPr>
          <p:cNvPr id="55" name="그룹 54"/>
          <p:cNvGrpSpPr/>
          <p:nvPr/>
        </p:nvGrpSpPr>
        <p:grpSpPr>
          <a:xfrm>
            <a:off x="5628976" y="969690"/>
            <a:ext cx="2429032" cy="3721721"/>
            <a:chOff x="967020" y="571375"/>
            <a:chExt cx="3354373" cy="5382921"/>
          </a:xfrm>
        </p:grpSpPr>
        <p:sp>
          <p:nvSpPr>
            <p:cNvPr id="56" name="모서리가 둥근 직사각형 55"/>
            <p:cNvSpPr/>
            <p:nvPr/>
          </p:nvSpPr>
          <p:spPr>
            <a:xfrm>
              <a:off x="967020" y="571375"/>
              <a:ext cx="3354373" cy="5382921"/>
            </a:xfrm>
            <a:prstGeom prst="round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7" name="직사각형 56"/>
            <p:cNvSpPr/>
            <p:nvPr/>
          </p:nvSpPr>
          <p:spPr>
            <a:xfrm>
              <a:off x="1126753" y="1142802"/>
              <a:ext cx="3034909" cy="428770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scene3d>
              <a:camera prst="perspectiveFront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58" name="모서리가 둥근 직사각형 57"/>
            <p:cNvSpPr/>
            <p:nvPr/>
          </p:nvSpPr>
          <p:spPr>
            <a:xfrm>
              <a:off x="1892364" y="802402"/>
              <a:ext cx="1503684" cy="146095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scene3d>
              <a:camera prst="perspectiveFront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cxnSp>
          <p:nvCxnSpPr>
            <p:cNvPr id="59" name="직선 연결선 58"/>
            <p:cNvCxnSpPr/>
            <p:nvPr/>
          </p:nvCxnSpPr>
          <p:spPr>
            <a:xfrm>
              <a:off x="1416842" y="5598649"/>
              <a:ext cx="539784" cy="0"/>
            </a:xfrm>
            <a:prstGeom prst="line">
              <a:avLst/>
            </a:prstGeom>
            <a:ln w="28575">
              <a:solidFill>
                <a:srgbClr val="F8F8F8"/>
              </a:solidFill>
            </a:ln>
            <a:scene3d>
              <a:camera prst="perspectiveFront"/>
              <a:lightRig rig="threePt" dir="t"/>
            </a:scene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직선 연결선 59"/>
            <p:cNvCxnSpPr/>
            <p:nvPr/>
          </p:nvCxnSpPr>
          <p:spPr>
            <a:xfrm>
              <a:off x="1416842" y="5682721"/>
              <a:ext cx="539784" cy="0"/>
            </a:xfrm>
            <a:prstGeom prst="line">
              <a:avLst/>
            </a:prstGeom>
            <a:ln w="28575">
              <a:solidFill>
                <a:srgbClr val="F8F8F8"/>
              </a:solidFill>
            </a:ln>
            <a:scene3d>
              <a:camera prst="perspectiveFront"/>
              <a:lightRig rig="threePt" dir="t"/>
            </a:scene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직선 연결선 60"/>
            <p:cNvCxnSpPr/>
            <p:nvPr/>
          </p:nvCxnSpPr>
          <p:spPr>
            <a:xfrm>
              <a:off x="1416842" y="5776583"/>
              <a:ext cx="539784" cy="0"/>
            </a:xfrm>
            <a:prstGeom prst="line">
              <a:avLst/>
            </a:prstGeom>
            <a:ln w="28575">
              <a:solidFill>
                <a:srgbClr val="F8F8F8"/>
              </a:solidFill>
            </a:ln>
            <a:scene3d>
              <a:camera prst="perspectiveFront"/>
              <a:lightRig rig="threePt" dir="t"/>
            </a:scene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모서리가 둥근 직사각형 61"/>
            <p:cNvSpPr/>
            <p:nvPr/>
          </p:nvSpPr>
          <p:spPr>
            <a:xfrm>
              <a:off x="2178780" y="5598649"/>
              <a:ext cx="930853" cy="177934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scene3d>
              <a:camera prst="perspectiveFront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63" name="위로 굽은 화살표 62"/>
            <p:cNvSpPr/>
            <p:nvPr/>
          </p:nvSpPr>
          <p:spPr>
            <a:xfrm rot="16200000">
              <a:off x="3407836" y="5502792"/>
              <a:ext cx="336289" cy="359857"/>
            </a:xfrm>
            <a:prstGeom prst="bentUpArrow">
              <a:avLst>
                <a:gd name="adj1" fmla="val 13669"/>
                <a:gd name="adj2" fmla="val 29181"/>
                <a:gd name="adj3" fmla="val 25000"/>
              </a:avLst>
            </a:prstGeom>
            <a:solidFill>
              <a:schemeClr val="bg1"/>
            </a:solidFill>
            <a:ln>
              <a:noFill/>
            </a:ln>
            <a:scene3d>
              <a:camera prst="perspectiveFront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</p:grpSp>
      <p:cxnSp>
        <p:nvCxnSpPr>
          <p:cNvPr id="48" name="직선 연결선 47"/>
          <p:cNvCxnSpPr/>
          <p:nvPr/>
        </p:nvCxnSpPr>
        <p:spPr>
          <a:xfrm>
            <a:off x="671926" y="762983"/>
            <a:ext cx="5721233" cy="0"/>
          </a:xfrm>
          <a:prstGeom prst="line">
            <a:avLst/>
          </a:prstGeom>
          <a:ln w="22225">
            <a:solidFill>
              <a:srgbClr val="C2E49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TextBox 53"/>
          <p:cNvSpPr txBox="1"/>
          <p:nvPr/>
        </p:nvSpPr>
        <p:spPr>
          <a:xfrm>
            <a:off x="344488" y="239763"/>
            <a:ext cx="55684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dirty="0"/>
              <a:t>  </a:t>
            </a:r>
            <a:r>
              <a:rPr lang="en-US" altLang="ko-KR" sz="2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05. </a:t>
            </a:r>
            <a:r>
              <a:rPr lang="ko-KR" altLang="en-US" sz="2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스마트폰 결제 가능여부 자가 테스트</a:t>
            </a:r>
            <a:endParaRPr lang="ko-KR" altLang="en-US" sz="22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071" b="7274"/>
          <a:stretch/>
        </p:blipFill>
        <p:spPr>
          <a:xfrm>
            <a:off x="1966145" y="1364151"/>
            <a:ext cx="2197696" cy="2965112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258" b="6780"/>
          <a:stretch/>
        </p:blipFill>
        <p:spPr>
          <a:xfrm>
            <a:off x="5744645" y="1364151"/>
            <a:ext cx="2197696" cy="2965112"/>
          </a:xfrm>
          <a:prstGeom prst="rect">
            <a:avLst/>
          </a:prstGeom>
        </p:spPr>
      </p:pic>
      <p:sp>
        <p:nvSpPr>
          <p:cNvPr id="6" name="직사각형 5"/>
          <p:cNvSpPr/>
          <p:nvPr/>
        </p:nvSpPr>
        <p:spPr>
          <a:xfrm>
            <a:off x="2490863" y="2046083"/>
            <a:ext cx="1080120" cy="288032"/>
          </a:xfrm>
          <a:prstGeom prst="rect">
            <a:avLst/>
          </a:prstGeom>
          <a:solidFill>
            <a:srgbClr val="FAFA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1" name="직사각형 70"/>
          <p:cNvSpPr/>
          <p:nvPr/>
        </p:nvSpPr>
        <p:spPr>
          <a:xfrm>
            <a:off x="880188" y="4985792"/>
            <a:ext cx="8197192" cy="1359532"/>
          </a:xfrm>
          <a:prstGeom prst="rect">
            <a:avLst/>
          </a:prstGeom>
          <a:solidFill>
            <a:srgbClr val="DCF1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lnSpc>
                <a:spcPct val="150000"/>
              </a:lnSpc>
              <a:buAutoNum type="arabicPeriod" startAt="4"/>
            </a:pPr>
            <a:r>
              <a:rPr lang="ko-KR" altLang="en-US" sz="1500" b="1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테스트 결과 이용자의 국민행복카드와 스마트폰이 호환 가능한 경우</a:t>
            </a:r>
            <a:endParaRPr lang="en-US" altLang="ko-KR" sz="1500" b="1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342900" indent="-342900">
              <a:lnSpc>
                <a:spcPct val="150000"/>
              </a:lnSpc>
              <a:buAutoNum type="arabicPeriod" startAt="4"/>
            </a:pPr>
            <a:r>
              <a:rPr lang="ko-KR" altLang="en-US" sz="1500" b="1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테스트 결과 이용자의 국민행복카드와 스마트폰이 </a:t>
            </a:r>
            <a:r>
              <a:rPr lang="ko-KR" altLang="en-US" sz="1500" b="1" dirty="0" err="1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미호환인</a:t>
            </a:r>
            <a:r>
              <a:rPr lang="ko-KR" altLang="en-US" sz="1500" b="1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경우</a:t>
            </a:r>
            <a:endParaRPr lang="en-US" altLang="ko-KR" sz="1500" b="1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73" name="직사각형 72"/>
          <p:cNvSpPr/>
          <p:nvPr/>
        </p:nvSpPr>
        <p:spPr>
          <a:xfrm>
            <a:off x="1951971" y="1341495"/>
            <a:ext cx="2205181" cy="3004033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5" name="타원 74"/>
          <p:cNvSpPr/>
          <p:nvPr/>
        </p:nvSpPr>
        <p:spPr>
          <a:xfrm>
            <a:off x="1680531" y="1036410"/>
            <a:ext cx="267715" cy="267715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solidFill>
                  <a:srgbClr val="C00000"/>
                </a:solidFill>
              </a:rPr>
              <a:t>4</a:t>
            </a:r>
            <a:endParaRPr lang="ko-KR" altLang="en-US" dirty="0">
              <a:solidFill>
                <a:srgbClr val="C00000"/>
              </a:solidFill>
            </a:endParaRPr>
          </a:p>
        </p:txBody>
      </p:sp>
      <p:sp>
        <p:nvSpPr>
          <p:cNvPr id="76" name="직사각형 75"/>
          <p:cNvSpPr/>
          <p:nvPr/>
        </p:nvSpPr>
        <p:spPr>
          <a:xfrm>
            <a:off x="5737160" y="1355755"/>
            <a:ext cx="2205181" cy="3004033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7" name="타원 76"/>
          <p:cNvSpPr/>
          <p:nvPr/>
        </p:nvSpPr>
        <p:spPr>
          <a:xfrm>
            <a:off x="5465720" y="1050670"/>
            <a:ext cx="267715" cy="267715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solidFill>
                  <a:srgbClr val="C00000"/>
                </a:solidFill>
              </a:rPr>
              <a:t>5</a:t>
            </a:r>
            <a:endParaRPr lang="ko-KR" altLang="en-US" dirty="0">
              <a:solidFill>
                <a:srgbClr val="C00000"/>
              </a:solidFill>
            </a:endParaRPr>
          </a:p>
        </p:txBody>
      </p:sp>
      <p:sp>
        <p:nvSpPr>
          <p:cNvPr id="79" name="직사각형 78"/>
          <p:cNvSpPr/>
          <p:nvPr/>
        </p:nvSpPr>
        <p:spPr>
          <a:xfrm>
            <a:off x="272480" y="6361583"/>
            <a:ext cx="399446" cy="30777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ko-KR" sz="1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11</a:t>
            </a:r>
            <a:endParaRPr lang="en-US" altLang="ko-KR" sz="1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366518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2E49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직사각형 23"/>
          <p:cNvSpPr/>
          <p:nvPr/>
        </p:nvSpPr>
        <p:spPr>
          <a:xfrm>
            <a:off x="272480" y="185826"/>
            <a:ext cx="9361040" cy="6480720"/>
          </a:xfrm>
          <a:prstGeom prst="rect">
            <a:avLst/>
          </a:prstGeom>
          <a:pattFill prst="dotGrid">
            <a:fgClr>
              <a:schemeClr val="accent3">
                <a:lumMod val="20000"/>
                <a:lumOff val="80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250000"/>
              </a:lnSpc>
            </a:pPr>
            <a:endParaRPr lang="ko-KR" altLang="en-US" dirty="0"/>
          </a:p>
        </p:txBody>
      </p:sp>
      <p:sp>
        <p:nvSpPr>
          <p:cNvPr id="42" name="직사각형 41"/>
          <p:cNvSpPr/>
          <p:nvPr/>
        </p:nvSpPr>
        <p:spPr>
          <a:xfrm>
            <a:off x="880188" y="2636912"/>
            <a:ext cx="8197192" cy="504056"/>
          </a:xfrm>
          <a:prstGeom prst="rect">
            <a:avLst/>
          </a:prstGeom>
          <a:solidFill>
            <a:srgbClr val="C0F6F5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▶ </a:t>
            </a:r>
            <a:r>
              <a:rPr lang="ko-KR" altLang="en-US" b="1" dirty="0" err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스마트폰</a:t>
            </a:r>
            <a:r>
              <a:rPr lang="ko-KR" altLang="en-US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활용 </a:t>
            </a:r>
            <a:r>
              <a:rPr lang="ko-KR" altLang="en-US" b="1" dirty="0" err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바우처</a:t>
            </a:r>
            <a:r>
              <a:rPr lang="ko-KR" altLang="en-US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결제 방법 </a:t>
            </a:r>
            <a:r>
              <a:rPr lang="en-US" altLang="ko-KR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시작－종료－소급결제</a:t>
            </a:r>
            <a:r>
              <a:rPr lang="en-US" altLang="ko-KR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ko-KR" altLang="en-US" b="1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5169024" y="1844824"/>
            <a:ext cx="936104" cy="32516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직사각형 21"/>
          <p:cNvSpPr/>
          <p:nvPr/>
        </p:nvSpPr>
        <p:spPr>
          <a:xfrm>
            <a:off x="1568624" y="1268760"/>
            <a:ext cx="6552728" cy="936104"/>
          </a:xfrm>
          <a:prstGeom prst="rect">
            <a:avLst/>
          </a:prstGeom>
          <a:noFill/>
          <a:ln w="19050">
            <a:solidFill>
              <a:srgbClr val="88B7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3200" b="1" dirty="0">
                <a:ln w="12700">
                  <a:solidFill>
                    <a:srgbClr val="0F2861">
                      <a:alpha val="90000"/>
                    </a:srgbClr>
                  </a:solidFill>
                </a:ln>
                <a:solidFill>
                  <a:srgbClr val="022FA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Part. </a:t>
            </a:r>
            <a:r>
              <a:rPr lang="en-US" altLang="ko-KR" sz="3200" b="1" dirty="0" smtClean="0">
                <a:ln w="12700">
                  <a:solidFill>
                    <a:srgbClr val="0F2861">
                      <a:alpha val="90000"/>
                    </a:srgbClr>
                  </a:solidFill>
                </a:ln>
                <a:solidFill>
                  <a:srgbClr val="022FA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03</a:t>
            </a:r>
            <a:endParaRPr lang="en-US" altLang="ko-KR" sz="3200" b="1" dirty="0">
              <a:ln w="12700">
                <a:solidFill>
                  <a:srgbClr val="0F2861">
                    <a:alpha val="90000"/>
                  </a:srgbClr>
                </a:solidFill>
              </a:ln>
              <a:solidFill>
                <a:srgbClr val="022FA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en-US" altLang="ko-KR" b="1" dirty="0">
                <a:solidFill>
                  <a:srgbClr val="022FA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 </a:t>
            </a:r>
            <a:r>
              <a:rPr lang="ko-KR" altLang="en-US" b="1" dirty="0" smtClean="0">
                <a:solidFill>
                  <a:srgbClr val="022FA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스마트폰 </a:t>
            </a:r>
            <a:r>
              <a:rPr lang="ko-KR" altLang="en-US" b="1" dirty="0">
                <a:solidFill>
                  <a:srgbClr val="022FA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활용 결제단계 </a:t>
            </a:r>
            <a:r>
              <a:rPr lang="en-US" altLang="ko-KR" b="1" dirty="0">
                <a:solidFill>
                  <a:srgbClr val="022FA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</a:t>
            </a:r>
            <a:endParaRPr lang="ko-KR" altLang="en-US" b="1" dirty="0">
              <a:solidFill>
                <a:srgbClr val="022FA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321404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2E49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직사각형 67"/>
          <p:cNvSpPr/>
          <p:nvPr/>
        </p:nvSpPr>
        <p:spPr>
          <a:xfrm>
            <a:off x="272480" y="185826"/>
            <a:ext cx="9361040" cy="6480720"/>
          </a:xfrm>
          <a:prstGeom prst="rect">
            <a:avLst/>
          </a:prstGeom>
          <a:pattFill prst="dotGrid">
            <a:fgClr>
              <a:schemeClr val="accent3">
                <a:lumMod val="20000"/>
                <a:lumOff val="80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250000"/>
              </a:lnSpc>
            </a:pPr>
            <a:endParaRPr lang="ko-KR" altLang="en-US" dirty="0"/>
          </a:p>
        </p:txBody>
      </p:sp>
      <p:grpSp>
        <p:nvGrpSpPr>
          <p:cNvPr id="49" name="그룹 48"/>
          <p:cNvGrpSpPr/>
          <p:nvPr/>
        </p:nvGrpSpPr>
        <p:grpSpPr>
          <a:xfrm>
            <a:off x="816603" y="980728"/>
            <a:ext cx="2429032" cy="3721721"/>
            <a:chOff x="967020" y="571375"/>
            <a:chExt cx="3354373" cy="5382921"/>
          </a:xfrm>
        </p:grpSpPr>
        <p:sp>
          <p:nvSpPr>
            <p:cNvPr id="50" name="모서리가 둥근 직사각형 49"/>
            <p:cNvSpPr/>
            <p:nvPr/>
          </p:nvSpPr>
          <p:spPr>
            <a:xfrm>
              <a:off x="967020" y="571375"/>
              <a:ext cx="3354373" cy="5382921"/>
            </a:xfrm>
            <a:prstGeom prst="round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1" name="직사각형 50"/>
            <p:cNvSpPr/>
            <p:nvPr/>
          </p:nvSpPr>
          <p:spPr>
            <a:xfrm>
              <a:off x="1126753" y="1142802"/>
              <a:ext cx="3034909" cy="428770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scene3d>
              <a:camera prst="perspectiveFront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52" name="모서리가 둥근 직사각형 51"/>
            <p:cNvSpPr/>
            <p:nvPr/>
          </p:nvSpPr>
          <p:spPr>
            <a:xfrm>
              <a:off x="1892364" y="802402"/>
              <a:ext cx="1503684" cy="146095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scene3d>
              <a:camera prst="perspectiveFront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cxnSp>
          <p:nvCxnSpPr>
            <p:cNvPr id="53" name="직선 연결선 52"/>
            <p:cNvCxnSpPr/>
            <p:nvPr/>
          </p:nvCxnSpPr>
          <p:spPr>
            <a:xfrm>
              <a:off x="1416842" y="5598649"/>
              <a:ext cx="539784" cy="0"/>
            </a:xfrm>
            <a:prstGeom prst="line">
              <a:avLst/>
            </a:prstGeom>
            <a:ln w="28575">
              <a:solidFill>
                <a:srgbClr val="F8F8F8"/>
              </a:solidFill>
            </a:ln>
            <a:scene3d>
              <a:camera prst="perspectiveFront"/>
              <a:lightRig rig="threePt" dir="t"/>
            </a:scene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직선 연결선 53"/>
            <p:cNvCxnSpPr/>
            <p:nvPr/>
          </p:nvCxnSpPr>
          <p:spPr>
            <a:xfrm>
              <a:off x="1416842" y="5682721"/>
              <a:ext cx="539784" cy="0"/>
            </a:xfrm>
            <a:prstGeom prst="line">
              <a:avLst/>
            </a:prstGeom>
            <a:ln w="28575">
              <a:solidFill>
                <a:srgbClr val="F8F8F8"/>
              </a:solidFill>
            </a:ln>
            <a:scene3d>
              <a:camera prst="perspectiveFront"/>
              <a:lightRig rig="threePt" dir="t"/>
            </a:scene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직선 연결선 54"/>
            <p:cNvCxnSpPr/>
            <p:nvPr/>
          </p:nvCxnSpPr>
          <p:spPr>
            <a:xfrm>
              <a:off x="1416842" y="5776583"/>
              <a:ext cx="539784" cy="0"/>
            </a:xfrm>
            <a:prstGeom prst="line">
              <a:avLst/>
            </a:prstGeom>
            <a:ln w="28575">
              <a:solidFill>
                <a:srgbClr val="F8F8F8"/>
              </a:solidFill>
            </a:ln>
            <a:scene3d>
              <a:camera prst="perspectiveFront"/>
              <a:lightRig rig="threePt" dir="t"/>
            </a:scene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모서리가 둥근 직사각형 55"/>
            <p:cNvSpPr/>
            <p:nvPr/>
          </p:nvSpPr>
          <p:spPr>
            <a:xfrm>
              <a:off x="2178780" y="5598649"/>
              <a:ext cx="930853" cy="177934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scene3d>
              <a:camera prst="perspectiveFront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57" name="위로 굽은 화살표 56"/>
            <p:cNvSpPr/>
            <p:nvPr/>
          </p:nvSpPr>
          <p:spPr>
            <a:xfrm rot="16200000">
              <a:off x="3407836" y="5502792"/>
              <a:ext cx="336289" cy="359857"/>
            </a:xfrm>
            <a:prstGeom prst="bentUpArrow">
              <a:avLst>
                <a:gd name="adj1" fmla="val 13669"/>
                <a:gd name="adj2" fmla="val 29181"/>
                <a:gd name="adj3" fmla="val 25000"/>
              </a:avLst>
            </a:prstGeom>
            <a:solidFill>
              <a:schemeClr val="bg1"/>
            </a:solidFill>
            <a:ln>
              <a:noFill/>
            </a:ln>
            <a:scene3d>
              <a:camera prst="perspectiveFront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</p:grpSp>
      <p:grpSp>
        <p:nvGrpSpPr>
          <p:cNvPr id="40" name="그룹 39"/>
          <p:cNvGrpSpPr/>
          <p:nvPr/>
        </p:nvGrpSpPr>
        <p:grpSpPr>
          <a:xfrm>
            <a:off x="3738263" y="980728"/>
            <a:ext cx="2429032" cy="3721721"/>
            <a:chOff x="967020" y="571375"/>
            <a:chExt cx="3354373" cy="5382921"/>
          </a:xfrm>
        </p:grpSpPr>
        <p:sp>
          <p:nvSpPr>
            <p:cNvPr id="41" name="모서리가 둥근 직사각형 40"/>
            <p:cNvSpPr/>
            <p:nvPr/>
          </p:nvSpPr>
          <p:spPr>
            <a:xfrm>
              <a:off x="967020" y="571375"/>
              <a:ext cx="3354373" cy="5382921"/>
            </a:xfrm>
            <a:prstGeom prst="round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2" name="직사각형 41"/>
            <p:cNvSpPr/>
            <p:nvPr/>
          </p:nvSpPr>
          <p:spPr>
            <a:xfrm>
              <a:off x="1126753" y="1142802"/>
              <a:ext cx="3034909" cy="428770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scene3d>
              <a:camera prst="perspectiveFront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43" name="모서리가 둥근 직사각형 42"/>
            <p:cNvSpPr/>
            <p:nvPr/>
          </p:nvSpPr>
          <p:spPr>
            <a:xfrm>
              <a:off x="1892364" y="802402"/>
              <a:ext cx="1503684" cy="146095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scene3d>
              <a:camera prst="perspectiveFront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cxnSp>
          <p:nvCxnSpPr>
            <p:cNvPr id="44" name="직선 연결선 43"/>
            <p:cNvCxnSpPr/>
            <p:nvPr/>
          </p:nvCxnSpPr>
          <p:spPr>
            <a:xfrm>
              <a:off x="1416842" y="5598649"/>
              <a:ext cx="539784" cy="0"/>
            </a:xfrm>
            <a:prstGeom prst="line">
              <a:avLst/>
            </a:prstGeom>
            <a:ln w="28575">
              <a:solidFill>
                <a:srgbClr val="F8F8F8"/>
              </a:solidFill>
            </a:ln>
            <a:scene3d>
              <a:camera prst="perspectiveFront"/>
              <a:lightRig rig="threePt" dir="t"/>
            </a:scene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직선 연결선 44"/>
            <p:cNvCxnSpPr/>
            <p:nvPr/>
          </p:nvCxnSpPr>
          <p:spPr>
            <a:xfrm>
              <a:off x="1416842" y="5682721"/>
              <a:ext cx="539784" cy="0"/>
            </a:xfrm>
            <a:prstGeom prst="line">
              <a:avLst/>
            </a:prstGeom>
            <a:ln w="28575">
              <a:solidFill>
                <a:srgbClr val="F8F8F8"/>
              </a:solidFill>
            </a:ln>
            <a:scene3d>
              <a:camera prst="perspectiveFront"/>
              <a:lightRig rig="threePt" dir="t"/>
            </a:scene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직선 연결선 45"/>
            <p:cNvCxnSpPr/>
            <p:nvPr/>
          </p:nvCxnSpPr>
          <p:spPr>
            <a:xfrm>
              <a:off x="1416842" y="5776583"/>
              <a:ext cx="539784" cy="0"/>
            </a:xfrm>
            <a:prstGeom prst="line">
              <a:avLst/>
            </a:prstGeom>
            <a:ln w="28575">
              <a:solidFill>
                <a:srgbClr val="F8F8F8"/>
              </a:solidFill>
            </a:ln>
            <a:scene3d>
              <a:camera prst="perspectiveFront"/>
              <a:lightRig rig="threePt" dir="t"/>
            </a:scene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모서리가 둥근 직사각형 46"/>
            <p:cNvSpPr/>
            <p:nvPr/>
          </p:nvSpPr>
          <p:spPr>
            <a:xfrm>
              <a:off x="2178780" y="5598649"/>
              <a:ext cx="930853" cy="177934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scene3d>
              <a:camera prst="perspectiveFront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58" name="위로 굽은 화살표 57"/>
            <p:cNvSpPr/>
            <p:nvPr/>
          </p:nvSpPr>
          <p:spPr>
            <a:xfrm rot="16200000">
              <a:off x="3407836" y="5502792"/>
              <a:ext cx="336289" cy="359857"/>
            </a:xfrm>
            <a:prstGeom prst="bentUpArrow">
              <a:avLst>
                <a:gd name="adj1" fmla="val 13669"/>
                <a:gd name="adj2" fmla="val 29181"/>
                <a:gd name="adj3" fmla="val 25000"/>
              </a:avLst>
            </a:prstGeom>
            <a:solidFill>
              <a:schemeClr val="bg1"/>
            </a:solidFill>
            <a:ln>
              <a:noFill/>
            </a:ln>
            <a:scene3d>
              <a:camera prst="perspectiveFront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</p:grpSp>
      <p:grpSp>
        <p:nvGrpSpPr>
          <p:cNvPr id="59" name="그룹 58"/>
          <p:cNvGrpSpPr/>
          <p:nvPr/>
        </p:nvGrpSpPr>
        <p:grpSpPr>
          <a:xfrm>
            <a:off x="6700432" y="980728"/>
            <a:ext cx="2429032" cy="3721721"/>
            <a:chOff x="967020" y="571375"/>
            <a:chExt cx="3354373" cy="5382921"/>
          </a:xfrm>
        </p:grpSpPr>
        <p:sp>
          <p:nvSpPr>
            <p:cNvPr id="60" name="모서리가 둥근 직사각형 59"/>
            <p:cNvSpPr/>
            <p:nvPr/>
          </p:nvSpPr>
          <p:spPr>
            <a:xfrm>
              <a:off x="967020" y="571375"/>
              <a:ext cx="3354373" cy="5382921"/>
            </a:xfrm>
            <a:prstGeom prst="round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1" name="직사각형 60"/>
            <p:cNvSpPr/>
            <p:nvPr/>
          </p:nvSpPr>
          <p:spPr>
            <a:xfrm>
              <a:off x="1126753" y="1142802"/>
              <a:ext cx="3034909" cy="428770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scene3d>
              <a:camera prst="perspectiveFront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62" name="모서리가 둥근 직사각형 61"/>
            <p:cNvSpPr/>
            <p:nvPr/>
          </p:nvSpPr>
          <p:spPr>
            <a:xfrm>
              <a:off x="1892364" y="802402"/>
              <a:ext cx="1503684" cy="146095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scene3d>
              <a:camera prst="perspectiveFront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cxnSp>
          <p:nvCxnSpPr>
            <p:cNvPr id="63" name="직선 연결선 62"/>
            <p:cNvCxnSpPr/>
            <p:nvPr/>
          </p:nvCxnSpPr>
          <p:spPr>
            <a:xfrm>
              <a:off x="1416842" y="5598649"/>
              <a:ext cx="539784" cy="0"/>
            </a:xfrm>
            <a:prstGeom prst="line">
              <a:avLst/>
            </a:prstGeom>
            <a:ln w="28575">
              <a:solidFill>
                <a:srgbClr val="F8F8F8"/>
              </a:solidFill>
            </a:ln>
            <a:scene3d>
              <a:camera prst="perspectiveFront"/>
              <a:lightRig rig="threePt" dir="t"/>
            </a:scene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직선 연결선 63"/>
            <p:cNvCxnSpPr/>
            <p:nvPr/>
          </p:nvCxnSpPr>
          <p:spPr>
            <a:xfrm>
              <a:off x="1416842" y="5682721"/>
              <a:ext cx="539784" cy="0"/>
            </a:xfrm>
            <a:prstGeom prst="line">
              <a:avLst/>
            </a:prstGeom>
            <a:ln w="28575">
              <a:solidFill>
                <a:srgbClr val="F8F8F8"/>
              </a:solidFill>
            </a:ln>
            <a:scene3d>
              <a:camera prst="perspectiveFront"/>
              <a:lightRig rig="threePt" dir="t"/>
            </a:scene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직선 연결선 64"/>
            <p:cNvCxnSpPr/>
            <p:nvPr/>
          </p:nvCxnSpPr>
          <p:spPr>
            <a:xfrm>
              <a:off x="1416842" y="5776583"/>
              <a:ext cx="539784" cy="0"/>
            </a:xfrm>
            <a:prstGeom prst="line">
              <a:avLst/>
            </a:prstGeom>
            <a:ln w="28575">
              <a:solidFill>
                <a:srgbClr val="F8F8F8"/>
              </a:solidFill>
            </a:ln>
            <a:scene3d>
              <a:camera prst="perspectiveFront"/>
              <a:lightRig rig="threePt" dir="t"/>
            </a:scene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6" name="모서리가 둥근 직사각형 65"/>
            <p:cNvSpPr/>
            <p:nvPr/>
          </p:nvSpPr>
          <p:spPr>
            <a:xfrm>
              <a:off x="2178780" y="5598649"/>
              <a:ext cx="930853" cy="177934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scene3d>
              <a:camera prst="perspectiveFront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67" name="위로 굽은 화살표 66"/>
            <p:cNvSpPr/>
            <p:nvPr/>
          </p:nvSpPr>
          <p:spPr>
            <a:xfrm rot="16200000">
              <a:off x="3407836" y="5502792"/>
              <a:ext cx="336289" cy="359857"/>
            </a:xfrm>
            <a:prstGeom prst="bentUpArrow">
              <a:avLst>
                <a:gd name="adj1" fmla="val 13669"/>
                <a:gd name="adj2" fmla="val 29181"/>
                <a:gd name="adj3" fmla="val 25000"/>
              </a:avLst>
            </a:prstGeom>
            <a:solidFill>
              <a:schemeClr val="bg1"/>
            </a:solidFill>
            <a:ln>
              <a:noFill/>
            </a:ln>
            <a:scene3d>
              <a:camera prst="perspectiveFront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</p:grpSp>
      <p:sp>
        <p:nvSpPr>
          <p:cNvPr id="11" name="오른쪽 화살표 10"/>
          <p:cNvSpPr/>
          <p:nvPr/>
        </p:nvSpPr>
        <p:spPr>
          <a:xfrm>
            <a:off x="3336973" y="2492896"/>
            <a:ext cx="299959" cy="348692"/>
          </a:xfrm>
          <a:prstGeom prst="rightArrow">
            <a:avLst/>
          </a:prstGeom>
          <a:solidFill>
            <a:srgbClr val="1B47A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8" name="오른쪽 화살표 77"/>
          <p:cNvSpPr/>
          <p:nvPr/>
        </p:nvSpPr>
        <p:spPr>
          <a:xfrm>
            <a:off x="6301228" y="2492896"/>
            <a:ext cx="299959" cy="348692"/>
          </a:xfrm>
          <a:prstGeom prst="rightArrow">
            <a:avLst/>
          </a:prstGeom>
          <a:solidFill>
            <a:srgbClr val="1B47A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직사각형 1"/>
          <p:cNvSpPr/>
          <p:nvPr/>
        </p:nvSpPr>
        <p:spPr>
          <a:xfrm>
            <a:off x="6990409" y="3014212"/>
            <a:ext cx="1831099" cy="1134867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5" name="직사각형 74"/>
          <p:cNvSpPr/>
          <p:nvPr/>
        </p:nvSpPr>
        <p:spPr>
          <a:xfrm>
            <a:off x="882801" y="5482792"/>
            <a:ext cx="8197192" cy="999492"/>
          </a:xfrm>
          <a:prstGeom prst="rect">
            <a:avLst/>
          </a:prstGeom>
          <a:solidFill>
            <a:srgbClr val="DCF1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342900" indent="-342900">
              <a:buAutoNum type="arabicPeriod"/>
            </a:pPr>
            <a:r>
              <a:rPr lang="ko-KR" altLang="en-US" sz="15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서비스 시작을 위해 이용자카드 </a:t>
            </a:r>
            <a:r>
              <a:rPr lang="ko-KR" altLang="en-US" sz="1500" b="1" spc="1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접촉</a:t>
            </a:r>
            <a:r>
              <a:rPr lang="ko-KR" altLang="en-US" sz="15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후</a:t>
            </a:r>
            <a:r>
              <a:rPr lang="en-US" altLang="ko-KR" sz="15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[</a:t>
            </a:r>
            <a:r>
              <a:rPr lang="ko-KR" altLang="en-US" sz="15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서비스 시작</a:t>
            </a:r>
            <a:r>
              <a:rPr lang="en-US" altLang="ko-KR" sz="15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]</a:t>
            </a:r>
            <a:r>
              <a:rPr lang="ko-KR" altLang="en-US" sz="15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버튼 </a:t>
            </a:r>
            <a:r>
              <a:rPr lang="ko-KR" altLang="en-US" sz="1500" b="1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터치</a:t>
            </a:r>
            <a:endParaRPr lang="en-US" altLang="ko-KR" sz="1500" b="1" dirty="0" smtClean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342900" indent="-342900">
              <a:buAutoNum type="arabicPeriod"/>
            </a:pPr>
            <a:r>
              <a:rPr lang="ko-KR" altLang="en-US" sz="1500" b="1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서비스 시작이 완료되면 </a:t>
            </a:r>
            <a:r>
              <a:rPr lang="en-US" altLang="ko-KR" sz="1500" b="1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[</a:t>
            </a:r>
            <a:r>
              <a:rPr lang="ko-KR" altLang="en-US" sz="1500" b="1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확인</a:t>
            </a:r>
            <a:r>
              <a:rPr lang="en-US" altLang="ko-KR" sz="1500" b="1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] </a:t>
            </a:r>
            <a:r>
              <a:rPr lang="ko-KR" altLang="en-US" sz="1500" b="1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버튼 터치</a:t>
            </a:r>
            <a:endParaRPr lang="en-US" altLang="ko-KR" sz="1500" b="1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79" name="직사각형 78"/>
          <p:cNvSpPr/>
          <p:nvPr/>
        </p:nvSpPr>
        <p:spPr>
          <a:xfrm>
            <a:off x="880188" y="4913457"/>
            <a:ext cx="8197192" cy="504056"/>
          </a:xfrm>
          <a:prstGeom prst="rect">
            <a:avLst/>
          </a:prstGeom>
          <a:solidFill>
            <a:srgbClr val="C2E49C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3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Tip. </a:t>
            </a:r>
            <a:r>
              <a:rPr lang="ko-KR" altLang="en-US" sz="13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서비스 결제 시에는 </a:t>
            </a:r>
            <a:r>
              <a:rPr lang="en-US" altLang="ko-KR" sz="13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WIFI</a:t>
            </a:r>
            <a:r>
              <a:rPr lang="ko-KR" altLang="en-US" sz="13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가 꺼져있는지 확인 바랍니다</a:t>
            </a:r>
            <a:r>
              <a:rPr lang="en-US" altLang="ko-KR" sz="13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 WIFI</a:t>
            </a:r>
            <a:r>
              <a:rPr lang="ko-KR" altLang="en-US" sz="13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연결 시 </a:t>
            </a:r>
            <a:r>
              <a:rPr lang="ko-KR" altLang="en-US" sz="1300" b="1" dirty="0" err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바우처</a:t>
            </a:r>
            <a:r>
              <a:rPr lang="ko-KR" altLang="en-US" sz="13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결제가 불가합니다</a:t>
            </a:r>
            <a:r>
              <a:rPr lang="en-US" altLang="ko-KR" sz="13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ko-KR" altLang="en-US" sz="1300" b="1" dirty="0"/>
          </a:p>
        </p:txBody>
      </p:sp>
      <p:pic>
        <p:nvPicPr>
          <p:cNvPr id="5" name="그림 4"/>
          <p:cNvPicPr preferRelativeResize="0">
            <a:picLocks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2167" y="1369963"/>
            <a:ext cx="2199600" cy="2973600"/>
          </a:xfrm>
          <a:prstGeom prst="rect">
            <a:avLst/>
          </a:prstGeom>
        </p:spPr>
      </p:pic>
      <p:pic>
        <p:nvPicPr>
          <p:cNvPr id="9" name="그림 8"/>
          <p:cNvPicPr preferRelativeResize="0">
            <a:picLocks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2785" y="1366537"/>
            <a:ext cx="2239200" cy="2973600"/>
          </a:xfrm>
          <a:prstGeom prst="rect">
            <a:avLst/>
          </a:prstGeom>
        </p:spPr>
      </p:pic>
      <p:pic>
        <p:nvPicPr>
          <p:cNvPr id="10" name="그림 9"/>
          <p:cNvPicPr preferRelativeResize="0">
            <a:picLocks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8332" y="1375493"/>
            <a:ext cx="2239200" cy="2966400"/>
          </a:xfrm>
          <a:prstGeom prst="rect">
            <a:avLst/>
          </a:prstGeom>
        </p:spPr>
      </p:pic>
      <p:sp>
        <p:nvSpPr>
          <p:cNvPr id="70" name="직사각형 69"/>
          <p:cNvSpPr/>
          <p:nvPr/>
        </p:nvSpPr>
        <p:spPr>
          <a:xfrm>
            <a:off x="4003047" y="3045810"/>
            <a:ext cx="1866133" cy="288032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1" name="타원 70"/>
          <p:cNvSpPr/>
          <p:nvPr/>
        </p:nvSpPr>
        <p:spPr>
          <a:xfrm>
            <a:off x="3842521" y="2778095"/>
            <a:ext cx="267715" cy="267715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srgbClr val="C00000"/>
                </a:solidFill>
              </a:rPr>
              <a:t>1</a:t>
            </a:r>
            <a:endParaRPr lang="ko-KR" altLang="en-US" dirty="0">
              <a:solidFill>
                <a:srgbClr val="C00000"/>
              </a:solidFill>
            </a:endParaRPr>
          </a:p>
        </p:txBody>
      </p:sp>
      <p:cxnSp>
        <p:nvCxnSpPr>
          <p:cNvPr id="77" name="직선 연결선 76"/>
          <p:cNvCxnSpPr/>
          <p:nvPr/>
        </p:nvCxnSpPr>
        <p:spPr>
          <a:xfrm>
            <a:off x="671926" y="762983"/>
            <a:ext cx="5721233" cy="0"/>
          </a:xfrm>
          <a:prstGeom prst="line">
            <a:avLst/>
          </a:prstGeom>
          <a:ln w="22225">
            <a:solidFill>
              <a:srgbClr val="C2E49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1" name="TextBox 80"/>
          <p:cNvSpPr txBox="1"/>
          <p:nvPr/>
        </p:nvSpPr>
        <p:spPr>
          <a:xfrm>
            <a:off x="344488" y="239763"/>
            <a:ext cx="55684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dirty="0"/>
              <a:t>  </a:t>
            </a:r>
            <a:r>
              <a:rPr lang="en-US" altLang="ko-KR" sz="2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06. </a:t>
            </a:r>
            <a:r>
              <a:rPr lang="ko-KR" altLang="en-US" sz="2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스마트폰 결제방법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20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시작결제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ko-KR" altLang="en-US" sz="22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83" name="직사각형 82"/>
          <p:cNvSpPr/>
          <p:nvPr/>
        </p:nvSpPr>
        <p:spPr>
          <a:xfrm>
            <a:off x="6913117" y="3869352"/>
            <a:ext cx="2018642" cy="316959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4" name="타원 83"/>
          <p:cNvSpPr/>
          <p:nvPr/>
        </p:nvSpPr>
        <p:spPr>
          <a:xfrm>
            <a:off x="6753200" y="3573016"/>
            <a:ext cx="267715" cy="267715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srgbClr val="C00000"/>
                </a:solidFill>
              </a:rPr>
              <a:t>2</a:t>
            </a:r>
            <a:endParaRPr lang="ko-KR" altLang="en-US" dirty="0">
              <a:solidFill>
                <a:srgbClr val="C00000"/>
              </a:solidFill>
            </a:endParaRPr>
          </a:p>
        </p:txBody>
      </p:sp>
      <p:sp>
        <p:nvSpPr>
          <p:cNvPr id="85" name="직사각형 84"/>
          <p:cNvSpPr/>
          <p:nvPr/>
        </p:nvSpPr>
        <p:spPr>
          <a:xfrm>
            <a:off x="272480" y="6361583"/>
            <a:ext cx="399446" cy="30777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ko-KR" sz="1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13</a:t>
            </a:r>
            <a:endParaRPr lang="en-US" altLang="ko-KR" sz="1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702944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2E49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직사각형 71"/>
          <p:cNvSpPr/>
          <p:nvPr/>
        </p:nvSpPr>
        <p:spPr>
          <a:xfrm>
            <a:off x="272480" y="185826"/>
            <a:ext cx="9361040" cy="6480720"/>
          </a:xfrm>
          <a:prstGeom prst="rect">
            <a:avLst/>
          </a:prstGeom>
          <a:pattFill prst="dotGrid">
            <a:fgClr>
              <a:schemeClr val="accent3">
                <a:lumMod val="20000"/>
                <a:lumOff val="80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250000"/>
              </a:lnSpc>
            </a:pPr>
            <a:endParaRPr lang="ko-KR" altLang="en-US" dirty="0"/>
          </a:p>
        </p:txBody>
      </p:sp>
      <p:grpSp>
        <p:nvGrpSpPr>
          <p:cNvPr id="49" name="그룹 48"/>
          <p:cNvGrpSpPr/>
          <p:nvPr/>
        </p:nvGrpSpPr>
        <p:grpSpPr>
          <a:xfrm>
            <a:off x="816603" y="980728"/>
            <a:ext cx="2429032" cy="3721721"/>
            <a:chOff x="967020" y="571375"/>
            <a:chExt cx="3354373" cy="5382921"/>
          </a:xfrm>
        </p:grpSpPr>
        <p:sp>
          <p:nvSpPr>
            <p:cNvPr id="50" name="모서리가 둥근 직사각형 49"/>
            <p:cNvSpPr/>
            <p:nvPr/>
          </p:nvSpPr>
          <p:spPr>
            <a:xfrm>
              <a:off x="967020" y="571375"/>
              <a:ext cx="3354373" cy="5382921"/>
            </a:xfrm>
            <a:prstGeom prst="round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1" name="직사각형 50"/>
            <p:cNvSpPr/>
            <p:nvPr/>
          </p:nvSpPr>
          <p:spPr>
            <a:xfrm>
              <a:off x="1126753" y="1142802"/>
              <a:ext cx="3034909" cy="428770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scene3d>
              <a:camera prst="perspectiveFront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52" name="모서리가 둥근 직사각형 51"/>
            <p:cNvSpPr/>
            <p:nvPr/>
          </p:nvSpPr>
          <p:spPr>
            <a:xfrm>
              <a:off x="1892364" y="802402"/>
              <a:ext cx="1503684" cy="146095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scene3d>
              <a:camera prst="perspectiveFront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cxnSp>
          <p:nvCxnSpPr>
            <p:cNvPr id="53" name="직선 연결선 52"/>
            <p:cNvCxnSpPr/>
            <p:nvPr/>
          </p:nvCxnSpPr>
          <p:spPr>
            <a:xfrm>
              <a:off x="1416842" y="5598649"/>
              <a:ext cx="539784" cy="0"/>
            </a:xfrm>
            <a:prstGeom prst="line">
              <a:avLst/>
            </a:prstGeom>
            <a:ln w="28575">
              <a:solidFill>
                <a:srgbClr val="F8F8F8"/>
              </a:solidFill>
            </a:ln>
            <a:scene3d>
              <a:camera prst="perspectiveFront"/>
              <a:lightRig rig="threePt" dir="t"/>
            </a:scene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직선 연결선 53"/>
            <p:cNvCxnSpPr/>
            <p:nvPr/>
          </p:nvCxnSpPr>
          <p:spPr>
            <a:xfrm>
              <a:off x="1416842" y="5682721"/>
              <a:ext cx="539784" cy="0"/>
            </a:xfrm>
            <a:prstGeom prst="line">
              <a:avLst/>
            </a:prstGeom>
            <a:ln w="28575">
              <a:solidFill>
                <a:srgbClr val="F8F8F8"/>
              </a:solidFill>
            </a:ln>
            <a:scene3d>
              <a:camera prst="perspectiveFront"/>
              <a:lightRig rig="threePt" dir="t"/>
            </a:scene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직선 연결선 54"/>
            <p:cNvCxnSpPr/>
            <p:nvPr/>
          </p:nvCxnSpPr>
          <p:spPr>
            <a:xfrm>
              <a:off x="1416842" y="5776583"/>
              <a:ext cx="539784" cy="0"/>
            </a:xfrm>
            <a:prstGeom prst="line">
              <a:avLst/>
            </a:prstGeom>
            <a:ln w="28575">
              <a:solidFill>
                <a:srgbClr val="F8F8F8"/>
              </a:solidFill>
            </a:ln>
            <a:scene3d>
              <a:camera prst="perspectiveFront"/>
              <a:lightRig rig="threePt" dir="t"/>
            </a:scene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모서리가 둥근 직사각형 55"/>
            <p:cNvSpPr/>
            <p:nvPr/>
          </p:nvSpPr>
          <p:spPr>
            <a:xfrm>
              <a:off x="2178780" y="5598649"/>
              <a:ext cx="930853" cy="177934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scene3d>
              <a:camera prst="perspectiveFront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57" name="위로 굽은 화살표 56"/>
            <p:cNvSpPr/>
            <p:nvPr/>
          </p:nvSpPr>
          <p:spPr>
            <a:xfrm rot="16200000">
              <a:off x="3407836" y="5502792"/>
              <a:ext cx="336289" cy="359857"/>
            </a:xfrm>
            <a:prstGeom prst="bentUpArrow">
              <a:avLst>
                <a:gd name="adj1" fmla="val 13669"/>
                <a:gd name="adj2" fmla="val 29181"/>
                <a:gd name="adj3" fmla="val 25000"/>
              </a:avLst>
            </a:prstGeom>
            <a:solidFill>
              <a:schemeClr val="bg1"/>
            </a:solidFill>
            <a:ln>
              <a:noFill/>
            </a:ln>
            <a:scene3d>
              <a:camera prst="perspectiveFront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</p:grpSp>
      <p:grpSp>
        <p:nvGrpSpPr>
          <p:cNvPr id="40" name="그룹 39"/>
          <p:cNvGrpSpPr/>
          <p:nvPr/>
        </p:nvGrpSpPr>
        <p:grpSpPr>
          <a:xfrm>
            <a:off x="3738263" y="980728"/>
            <a:ext cx="2429032" cy="3721721"/>
            <a:chOff x="967020" y="571375"/>
            <a:chExt cx="3354373" cy="5382921"/>
          </a:xfrm>
        </p:grpSpPr>
        <p:sp>
          <p:nvSpPr>
            <p:cNvPr id="41" name="모서리가 둥근 직사각형 40"/>
            <p:cNvSpPr/>
            <p:nvPr/>
          </p:nvSpPr>
          <p:spPr>
            <a:xfrm>
              <a:off x="967020" y="571375"/>
              <a:ext cx="3354373" cy="5382921"/>
            </a:xfrm>
            <a:prstGeom prst="round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2" name="직사각형 41"/>
            <p:cNvSpPr/>
            <p:nvPr/>
          </p:nvSpPr>
          <p:spPr>
            <a:xfrm>
              <a:off x="1126753" y="1142802"/>
              <a:ext cx="3034909" cy="428770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scene3d>
              <a:camera prst="perspectiveFront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43" name="모서리가 둥근 직사각형 42"/>
            <p:cNvSpPr/>
            <p:nvPr/>
          </p:nvSpPr>
          <p:spPr>
            <a:xfrm>
              <a:off x="1892364" y="802402"/>
              <a:ext cx="1503684" cy="146095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scene3d>
              <a:camera prst="perspectiveFront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cxnSp>
          <p:nvCxnSpPr>
            <p:cNvPr id="44" name="직선 연결선 43"/>
            <p:cNvCxnSpPr/>
            <p:nvPr/>
          </p:nvCxnSpPr>
          <p:spPr>
            <a:xfrm>
              <a:off x="1416842" y="5598649"/>
              <a:ext cx="539784" cy="0"/>
            </a:xfrm>
            <a:prstGeom prst="line">
              <a:avLst/>
            </a:prstGeom>
            <a:ln w="28575">
              <a:solidFill>
                <a:srgbClr val="F8F8F8"/>
              </a:solidFill>
            </a:ln>
            <a:scene3d>
              <a:camera prst="perspectiveFront"/>
              <a:lightRig rig="threePt" dir="t"/>
            </a:scene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직선 연결선 44"/>
            <p:cNvCxnSpPr/>
            <p:nvPr/>
          </p:nvCxnSpPr>
          <p:spPr>
            <a:xfrm>
              <a:off x="1416842" y="5682721"/>
              <a:ext cx="539784" cy="0"/>
            </a:xfrm>
            <a:prstGeom prst="line">
              <a:avLst/>
            </a:prstGeom>
            <a:ln w="28575">
              <a:solidFill>
                <a:srgbClr val="F8F8F8"/>
              </a:solidFill>
            </a:ln>
            <a:scene3d>
              <a:camera prst="perspectiveFront"/>
              <a:lightRig rig="threePt" dir="t"/>
            </a:scene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직선 연결선 45"/>
            <p:cNvCxnSpPr/>
            <p:nvPr/>
          </p:nvCxnSpPr>
          <p:spPr>
            <a:xfrm>
              <a:off x="1416842" y="5776583"/>
              <a:ext cx="539784" cy="0"/>
            </a:xfrm>
            <a:prstGeom prst="line">
              <a:avLst/>
            </a:prstGeom>
            <a:ln w="28575">
              <a:solidFill>
                <a:srgbClr val="F8F8F8"/>
              </a:solidFill>
            </a:ln>
            <a:scene3d>
              <a:camera prst="perspectiveFront"/>
              <a:lightRig rig="threePt" dir="t"/>
            </a:scene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모서리가 둥근 직사각형 46"/>
            <p:cNvSpPr/>
            <p:nvPr/>
          </p:nvSpPr>
          <p:spPr>
            <a:xfrm>
              <a:off x="2178780" y="5598649"/>
              <a:ext cx="930853" cy="177934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scene3d>
              <a:camera prst="perspectiveFront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58" name="위로 굽은 화살표 57"/>
            <p:cNvSpPr/>
            <p:nvPr/>
          </p:nvSpPr>
          <p:spPr>
            <a:xfrm rot="16200000">
              <a:off x="3407836" y="5502792"/>
              <a:ext cx="336289" cy="359857"/>
            </a:xfrm>
            <a:prstGeom prst="bentUpArrow">
              <a:avLst>
                <a:gd name="adj1" fmla="val 13669"/>
                <a:gd name="adj2" fmla="val 29181"/>
                <a:gd name="adj3" fmla="val 25000"/>
              </a:avLst>
            </a:prstGeom>
            <a:solidFill>
              <a:schemeClr val="bg1"/>
            </a:solidFill>
            <a:ln>
              <a:noFill/>
            </a:ln>
            <a:scene3d>
              <a:camera prst="perspectiveFront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</p:grpSp>
      <p:grpSp>
        <p:nvGrpSpPr>
          <p:cNvPr id="59" name="그룹 58"/>
          <p:cNvGrpSpPr/>
          <p:nvPr/>
        </p:nvGrpSpPr>
        <p:grpSpPr>
          <a:xfrm>
            <a:off x="6700432" y="980728"/>
            <a:ext cx="2429032" cy="3721721"/>
            <a:chOff x="967020" y="571375"/>
            <a:chExt cx="3354373" cy="5382921"/>
          </a:xfrm>
        </p:grpSpPr>
        <p:sp>
          <p:nvSpPr>
            <p:cNvPr id="60" name="모서리가 둥근 직사각형 59"/>
            <p:cNvSpPr/>
            <p:nvPr/>
          </p:nvSpPr>
          <p:spPr>
            <a:xfrm>
              <a:off x="967020" y="571375"/>
              <a:ext cx="3354373" cy="5382921"/>
            </a:xfrm>
            <a:prstGeom prst="round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1" name="직사각형 60"/>
            <p:cNvSpPr/>
            <p:nvPr/>
          </p:nvSpPr>
          <p:spPr>
            <a:xfrm>
              <a:off x="1126753" y="1142802"/>
              <a:ext cx="3034909" cy="428770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scene3d>
              <a:camera prst="perspectiveFront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62" name="모서리가 둥근 직사각형 61"/>
            <p:cNvSpPr/>
            <p:nvPr/>
          </p:nvSpPr>
          <p:spPr>
            <a:xfrm>
              <a:off x="1892364" y="802402"/>
              <a:ext cx="1503684" cy="146095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scene3d>
              <a:camera prst="perspectiveFront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cxnSp>
          <p:nvCxnSpPr>
            <p:cNvPr id="63" name="직선 연결선 62"/>
            <p:cNvCxnSpPr/>
            <p:nvPr/>
          </p:nvCxnSpPr>
          <p:spPr>
            <a:xfrm>
              <a:off x="1416842" y="5598649"/>
              <a:ext cx="539784" cy="0"/>
            </a:xfrm>
            <a:prstGeom prst="line">
              <a:avLst/>
            </a:prstGeom>
            <a:ln w="28575">
              <a:solidFill>
                <a:srgbClr val="F8F8F8"/>
              </a:solidFill>
            </a:ln>
            <a:scene3d>
              <a:camera prst="perspectiveFront"/>
              <a:lightRig rig="threePt" dir="t"/>
            </a:scene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직선 연결선 63"/>
            <p:cNvCxnSpPr/>
            <p:nvPr/>
          </p:nvCxnSpPr>
          <p:spPr>
            <a:xfrm>
              <a:off x="1416842" y="5682721"/>
              <a:ext cx="539784" cy="0"/>
            </a:xfrm>
            <a:prstGeom prst="line">
              <a:avLst/>
            </a:prstGeom>
            <a:ln w="28575">
              <a:solidFill>
                <a:srgbClr val="F8F8F8"/>
              </a:solidFill>
            </a:ln>
            <a:scene3d>
              <a:camera prst="perspectiveFront"/>
              <a:lightRig rig="threePt" dir="t"/>
            </a:scene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직선 연결선 64"/>
            <p:cNvCxnSpPr/>
            <p:nvPr/>
          </p:nvCxnSpPr>
          <p:spPr>
            <a:xfrm>
              <a:off x="1416842" y="5776583"/>
              <a:ext cx="539784" cy="0"/>
            </a:xfrm>
            <a:prstGeom prst="line">
              <a:avLst/>
            </a:prstGeom>
            <a:ln w="28575">
              <a:solidFill>
                <a:srgbClr val="F8F8F8"/>
              </a:solidFill>
            </a:ln>
            <a:scene3d>
              <a:camera prst="perspectiveFront"/>
              <a:lightRig rig="threePt" dir="t"/>
            </a:scene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6" name="모서리가 둥근 직사각형 65"/>
            <p:cNvSpPr/>
            <p:nvPr/>
          </p:nvSpPr>
          <p:spPr>
            <a:xfrm>
              <a:off x="2178780" y="5598649"/>
              <a:ext cx="930853" cy="177934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scene3d>
              <a:camera prst="perspectiveFront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67" name="위로 굽은 화살표 66"/>
            <p:cNvSpPr/>
            <p:nvPr/>
          </p:nvSpPr>
          <p:spPr>
            <a:xfrm rot="16200000">
              <a:off x="3407836" y="5502792"/>
              <a:ext cx="336289" cy="359857"/>
            </a:xfrm>
            <a:prstGeom prst="bentUpArrow">
              <a:avLst>
                <a:gd name="adj1" fmla="val 13669"/>
                <a:gd name="adj2" fmla="val 29181"/>
                <a:gd name="adj3" fmla="val 25000"/>
              </a:avLst>
            </a:prstGeom>
            <a:solidFill>
              <a:schemeClr val="bg1"/>
            </a:solidFill>
            <a:ln>
              <a:noFill/>
            </a:ln>
            <a:scene3d>
              <a:camera prst="perspectiveFront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</p:grpSp>
      <p:sp>
        <p:nvSpPr>
          <p:cNvPr id="11" name="오른쪽 화살표 10"/>
          <p:cNvSpPr/>
          <p:nvPr/>
        </p:nvSpPr>
        <p:spPr>
          <a:xfrm>
            <a:off x="3336973" y="2492896"/>
            <a:ext cx="299959" cy="348692"/>
          </a:xfrm>
          <a:prstGeom prst="rightArrow">
            <a:avLst/>
          </a:prstGeom>
          <a:solidFill>
            <a:srgbClr val="1B47A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8" name="오른쪽 화살표 77"/>
          <p:cNvSpPr/>
          <p:nvPr/>
        </p:nvSpPr>
        <p:spPr>
          <a:xfrm>
            <a:off x="6301228" y="2492896"/>
            <a:ext cx="299959" cy="348692"/>
          </a:xfrm>
          <a:prstGeom prst="rightArrow">
            <a:avLst/>
          </a:prstGeom>
          <a:solidFill>
            <a:srgbClr val="1B47A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6" name="직사각형 75"/>
          <p:cNvSpPr/>
          <p:nvPr/>
        </p:nvSpPr>
        <p:spPr>
          <a:xfrm>
            <a:off x="880188" y="4985792"/>
            <a:ext cx="8197192" cy="1359532"/>
          </a:xfrm>
          <a:prstGeom prst="rect">
            <a:avLst/>
          </a:prstGeom>
          <a:solidFill>
            <a:srgbClr val="DCF1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lnSpc>
                <a:spcPct val="150000"/>
              </a:lnSpc>
              <a:buAutoNum type="arabicPeriod"/>
            </a:pPr>
            <a:r>
              <a:rPr lang="ko-KR" altLang="en-US" sz="15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서비스 </a:t>
            </a:r>
            <a:r>
              <a:rPr lang="ko-KR" altLang="en-US" sz="1500" b="1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종료를 </a:t>
            </a:r>
            <a:r>
              <a:rPr lang="ko-KR" altLang="en-US" sz="15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위해 이용자카드 접촉 후</a:t>
            </a:r>
            <a:r>
              <a:rPr lang="en-US" altLang="ko-KR" sz="15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[</a:t>
            </a:r>
            <a:r>
              <a:rPr lang="ko-KR" altLang="en-US" sz="15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서비스 결제</a:t>
            </a:r>
            <a:r>
              <a:rPr lang="en-US" altLang="ko-KR" sz="15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]</a:t>
            </a:r>
            <a:r>
              <a:rPr lang="ko-KR" altLang="en-US" sz="15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버튼 터치</a:t>
            </a:r>
            <a:endParaRPr lang="en-US" altLang="ko-KR" sz="1500" b="1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ko-KR" altLang="en-US" sz="15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서비스 제공 시간을 확인하고 </a:t>
            </a:r>
            <a:r>
              <a:rPr lang="en-US" altLang="ko-KR" sz="15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[</a:t>
            </a:r>
            <a:r>
              <a:rPr lang="ko-KR" altLang="en-US" sz="15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확인</a:t>
            </a:r>
            <a:r>
              <a:rPr lang="en-US" altLang="ko-KR" sz="15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]</a:t>
            </a:r>
            <a:r>
              <a:rPr lang="ko-KR" altLang="en-US" sz="15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버튼 터치</a:t>
            </a:r>
            <a:endParaRPr lang="en-US" altLang="ko-KR" sz="1500" b="1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82" name="그림 81"/>
          <p:cNvPicPr preferRelativeResize="0">
            <a:picLocks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2167" y="1369963"/>
            <a:ext cx="2199600" cy="2973600"/>
          </a:xfrm>
          <a:prstGeom prst="rect">
            <a:avLst/>
          </a:prstGeom>
        </p:spPr>
      </p:pic>
      <p:pic>
        <p:nvPicPr>
          <p:cNvPr id="83" name="그림 82"/>
          <p:cNvPicPr preferRelativeResize="0">
            <a:picLocks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0705" y="1374346"/>
            <a:ext cx="2239200" cy="2966400"/>
          </a:xfrm>
          <a:prstGeom prst="rect">
            <a:avLst/>
          </a:prstGeom>
        </p:spPr>
      </p:pic>
      <p:sp>
        <p:nvSpPr>
          <p:cNvPr id="69" name="직사각형 68"/>
          <p:cNvSpPr/>
          <p:nvPr/>
        </p:nvSpPr>
        <p:spPr>
          <a:xfrm>
            <a:off x="4003047" y="3310692"/>
            <a:ext cx="1866133" cy="288032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0" name="타원 69"/>
          <p:cNvSpPr/>
          <p:nvPr/>
        </p:nvSpPr>
        <p:spPr>
          <a:xfrm>
            <a:off x="3842521" y="3042977"/>
            <a:ext cx="267715" cy="267715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srgbClr val="C00000"/>
                </a:solidFill>
              </a:rPr>
              <a:t>1</a:t>
            </a:r>
            <a:endParaRPr lang="ko-KR" altLang="en-US" dirty="0">
              <a:solidFill>
                <a:srgbClr val="C00000"/>
              </a:solidFill>
            </a:endParaRPr>
          </a:p>
        </p:txBody>
      </p:sp>
      <p:pic>
        <p:nvPicPr>
          <p:cNvPr id="2" name="그림 1"/>
          <p:cNvPicPr preferRelativeResize="0">
            <a:picLocks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6101" y="1372401"/>
            <a:ext cx="2199600" cy="2966400"/>
          </a:xfrm>
          <a:prstGeom prst="rect">
            <a:avLst/>
          </a:prstGeom>
        </p:spPr>
      </p:pic>
      <p:sp>
        <p:nvSpPr>
          <p:cNvPr id="71" name="직사각형 70"/>
          <p:cNvSpPr/>
          <p:nvPr/>
        </p:nvSpPr>
        <p:spPr>
          <a:xfrm>
            <a:off x="7585797" y="3872623"/>
            <a:ext cx="643035" cy="327538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74" name="직선 연결선 73"/>
          <p:cNvCxnSpPr/>
          <p:nvPr/>
        </p:nvCxnSpPr>
        <p:spPr>
          <a:xfrm>
            <a:off x="671926" y="762983"/>
            <a:ext cx="5721233" cy="0"/>
          </a:xfrm>
          <a:prstGeom prst="line">
            <a:avLst/>
          </a:prstGeom>
          <a:ln w="22225">
            <a:solidFill>
              <a:srgbClr val="C2E49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1" name="TextBox 80"/>
          <p:cNvSpPr txBox="1"/>
          <p:nvPr/>
        </p:nvSpPr>
        <p:spPr>
          <a:xfrm>
            <a:off x="344488" y="239763"/>
            <a:ext cx="55684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dirty="0"/>
              <a:t>  </a:t>
            </a:r>
            <a:r>
              <a:rPr lang="en-US" altLang="ko-KR" sz="2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06. </a:t>
            </a:r>
            <a:r>
              <a:rPr lang="ko-KR" altLang="en-US" sz="2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스마트폰 결제방법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20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종료결제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ko-KR" altLang="en-US" sz="22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84" name="타원 83"/>
          <p:cNvSpPr/>
          <p:nvPr/>
        </p:nvSpPr>
        <p:spPr>
          <a:xfrm>
            <a:off x="7386484" y="3600125"/>
            <a:ext cx="267715" cy="267715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srgbClr val="C00000"/>
                </a:solidFill>
              </a:rPr>
              <a:t>2</a:t>
            </a:r>
            <a:endParaRPr lang="ko-KR" altLang="en-US" dirty="0">
              <a:solidFill>
                <a:srgbClr val="C00000"/>
              </a:solidFill>
            </a:endParaRPr>
          </a:p>
        </p:txBody>
      </p:sp>
      <p:sp>
        <p:nvSpPr>
          <p:cNvPr id="85" name="직사각형 84">
            <a:extLst>
              <a:ext uri="{FF2B5EF4-FFF2-40B4-BE49-F238E27FC236}">
                <a16:creationId xmlns:a16="http://schemas.microsoft.com/office/drawing/2014/main" id="{FFD3BAB3-E24D-437C-AC87-590989D4BC25}"/>
              </a:ext>
            </a:extLst>
          </p:cNvPr>
          <p:cNvSpPr/>
          <p:nvPr/>
        </p:nvSpPr>
        <p:spPr>
          <a:xfrm>
            <a:off x="9201473" y="6361583"/>
            <a:ext cx="432048" cy="30777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ko-KR" sz="1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14</a:t>
            </a:r>
            <a:endParaRPr lang="en-US" altLang="ko-KR" sz="1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731278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2E49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직사각형 67"/>
          <p:cNvSpPr/>
          <p:nvPr/>
        </p:nvSpPr>
        <p:spPr>
          <a:xfrm>
            <a:off x="272480" y="185826"/>
            <a:ext cx="9361040" cy="6480720"/>
          </a:xfrm>
          <a:prstGeom prst="rect">
            <a:avLst/>
          </a:prstGeom>
          <a:pattFill prst="dotGrid">
            <a:fgClr>
              <a:schemeClr val="accent3">
                <a:lumMod val="20000"/>
                <a:lumOff val="80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250000"/>
              </a:lnSpc>
            </a:pPr>
            <a:endParaRPr lang="ko-KR" altLang="en-US" dirty="0"/>
          </a:p>
        </p:txBody>
      </p:sp>
      <p:grpSp>
        <p:nvGrpSpPr>
          <p:cNvPr id="49" name="그룹 48"/>
          <p:cNvGrpSpPr/>
          <p:nvPr/>
        </p:nvGrpSpPr>
        <p:grpSpPr>
          <a:xfrm>
            <a:off x="816603" y="980728"/>
            <a:ext cx="2429032" cy="3721721"/>
            <a:chOff x="967020" y="571375"/>
            <a:chExt cx="3354373" cy="5382921"/>
          </a:xfrm>
        </p:grpSpPr>
        <p:sp>
          <p:nvSpPr>
            <p:cNvPr id="50" name="모서리가 둥근 직사각형 49"/>
            <p:cNvSpPr/>
            <p:nvPr/>
          </p:nvSpPr>
          <p:spPr>
            <a:xfrm>
              <a:off x="967020" y="571375"/>
              <a:ext cx="3354373" cy="5382921"/>
            </a:xfrm>
            <a:prstGeom prst="round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1" name="직사각형 50"/>
            <p:cNvSpPr/>
            <p:nvPr/>
          </p:nvSpPr>
          <p:spPr>
            <a:xfrm>
              <a:off x="1126753" y="1142802"/>
              <a:ext cx="3034909" cy="428770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scene3d>
              <a:camera prst="perspectiveFront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52" name="모서리가 둥근 직사각형 51"/>
            <p:cNvSpPr/>
            <p:nvPr/>
          </p:nvSpPr>
          <p:spPr>
            <a:xfrm>
              <a:off x="1892364" y="802402"/>
              <a:ext cx="1503684" cy="146095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scene3d>
              <a:camera prst="perspectiveFront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cxnSp>
          <p:nvCxnSpPr>
            <p:cNvPr id="53" name="직선 연결선 52"/>
            <p:cNvCxnSpPr/>
            <p:nvPr/>
          </p:nvCxnSpPr>
          <p:spPr>
            <a:xfrm>
              <a:off x="1416842" y="5598649"/>
              <a:ext cx="539784" cy="0"/>
            </a:xfrm>
            <a:prstGeom prst="line">
              <a:avLst/>
            </a:prstGeom>
            <a:ln w="28575">
              <a:solidFill>
                <a:srgbClr val="F8F8F8"/>
              </a:solidFill>
            </a:ln>
            <a:scene3d>
              <a:camera prst="perspectiveFront"/>
              <a:lightRig rig="threePt" dir="t"/>
            </a:scene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직선 연결선 53"/>
            <p:cNvCxnSpPr/>
            <p:nvPr/>
          </p:nvCxnSpPr>
          <p:spPr>
            <a:xfrm>
              <a:off x="1416842" y="5682721"/>
              <a:ext cx="539784" cy="0"/>
            </a:xfrm>
            <a:prstGeom prst="line">
              <a:avLst/>
            </a:prstGeom>
            <a:ln w="28575">
              <a:solidFill>
                <a:srgbClr val="F8F8F8"/>
              </a:solidFill>
            </a:ln>
            <a:scene3d>
              <a:camera prst="perspectiveFront"/>
              <a:lightRig rig="threePt" dir="t"/>
            </a:scene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직선 연결선 54"/>
            <p:cNvCxnSpPr/>
            <p:nvPr/>
          </p:nvCxnSpPr>
          <p:spPr>
            <a:xfrm>
              <a:off x="1416842" y="5776583"/>
              <a:ext cx="539784" cy="0"/>
            </a:xfrm>
            <a:prstGeom prst="line">
              <a:avLst/>
            </a:prstGeom>
            <a:ln w="28575">
              <a:solidFill>
                <a:srgbClr val="F8F8F8"/>
              </a:solidFill>
            </a:ln>
            <a:scene3d>
              <a:camera prst="perspectiveFront"/>
              <a:lightRig rig="threePt" dir="t"/>
            </a:scene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모서리가 둥근 직사각형 55"/>
            <p:cNvSpPr/>
            <p:nvPr/>
          </p:nvSpPr>
          <p:spPr>
            <a:xfrm>
              <a:off x="2178780" y="5598649"/>
              <a:ext cx="930853" cy="177934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scene3d>
              <a:camera prst="perspectiveFront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57" name="위로 굽은 화살표 56"/>
            <p:cNvSpPr/>
            <p:nvPr/>
          </p:nvSpPr>
          <p:spPr>
            <a:xfrm rot="16200000">
              <a:off x="3407836" y="5502792"/>
              <a:ext cx="336289" cy="359857"/>
            </a:xfrm>
            <a:prstGeom prst="bentUpArrow">
              <a:avLst>
                <a:gd name="adj1" fmla="val 13669"/>
                <a:gd name="adj2" fmla="val 29181"/>
                <a:gd name="adj3" fmla="val 25000"/>
              </a:avLst>
            </a:prstGeom>
            <a:solidFill>
              <a:schemeClr val="bg1"/>
            </a:solidFill>
            <a:ln>
              <a:noFill/>
            </a:ln>
            <a:scene3d>
              <a:camera prst="perspectiveFront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</p:grpSp>
      <p:grpSp>
        <p:nvGrpSpPr>
          <p:cNvPr id="40" name="그룹 39"/>
          <p:cNvGrpSpPr/>
          <p:nvPr/>
        </p:nvGrpSpPr>
        <p:grpSpPr>
          <a:xfrm>
            <a:off x="3738263" y="980728"/>
            <a:ext cx="2429032" cy="3721721"/>
            <a:chOff x="967020" y="571375"/>
            <a:chExt cx="3354373" cy="5382921"/>
          </a:xfrm>
        </p:grpSpPr>
        <p:sp>
          <p:nvSpPr>
            <p:cNvPr id="41" name="모서리가 둥근 직사각형 40"/>
            <p:cNvSpPr/>
            <p:nvPr/>
          </p:nvSpPr>
          <p:spPr>
            <a:xfrm>
              <a:off x="967020" y="571375"/>
              <a:ext cx="3354373" cy="5382921"/>
            </a:xfrm>
            <a:prstGeom prst="round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2" name="직사각형 41"/>
            <p:cNvSpPr/>
            <p:nvPr/>
          </p:nvSpPr>
          <p:spPr>
            <a:xfrm>
              <a:off x="1126753" y="1142802"/>
              <a:ext cx="3034909" cy="428770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scene3d>
              <a:camera prst="perspectiveFront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43" name="모서리가 둥근 직사각형 42"/>
            <p:cNvSpPr/>
            <p:nvPr/>
          </p:nvSpPr>
          <p:spPr>
            <a:xfrm>
              <a:off x="1892364" y="802402"/>
              <a:ext cx="1503684" cy="146095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scene3d>
              <a:camera prst="perspectiveFront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cxnSp>
          <p:nvCxnSpPr>
            <p:cNvPr id="44" name="직선 연결선 43"/>
            <p:cNvCxnSpPr/>
            <p:nvPr/>
          </p:nvCxnSpPr>
          <p:spPr>
            <a:xfrm>
              <a:off x="1416842" y="5598649"/>
              <a:ext cx="539784" cy="0"/>
            </a:xfrm>
            <a:prstGeom prst="line">
              <a:avLst/>
            </a:prstGeom>
            <a:ln w="28575">
              <a:solidFill>
                <a:srgbClr val="F8F8F8"/>
              </a:solidFill>
            </a:ln>
            <a:scene3d>
              <a:camera prst="perspectiveFront"/>
              <a:lightRig rig="threePt" dir="t"/>
            </a:scene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직선 연결선 44"/>
            <p:cNvCxnSpPr/>
            <p:nvPr/>
          </p:nvCxnSpPr>
          <p:spPr>
            <a:xfrm>
              <a:off x="1416842" y="5682721"/>
              <a:ext cx="539784" cy="0"/>
            </a:xfrm>
            <a:prstGeom prst="line">
              <a:avLst/>
            </a:prstGeom>
            <a:ln w="28575">
              <a:solidFill>
                <a:srgbClr val="F8F8F8"/>
              </a:solidFill>
            </a:ln>
            <a:scene3d>
              <a:camera prst="perspectiveFront"/>
              <a:lightRig rig="threePt" dir="t"/>
            </a:scene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직선 연결선 45"/>
            <p:cNvCxnSpPr/>
            <p:nvPr/>
          </p:nvCxnSpPr>
          <p:spPr>
            <a:xfrm>
              <a:off x="1416842" y="5776583"/>
              <a:ext cx="539784" cy="0"/>
            </a:xfrm>
            <a:prstGeom prst="line">
              <a:avLst/>
            </a:prstGeom>
            <a:ln w="28575">
              <a:solidFill>
                <a:srgbClr val="F8F8F8"/>
              </a:solidFill>
            </a:ln>
            <a:scene3d>
              <a:camera prst="perspectiveFront"/>
              <a:lightRig rig="threePt" dir="t"/>
            </a:scene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모서리가 둥근 직사각형 46"/>
            <p:cNvSpPr/>
            <p:nvPr/>
          </p:nvSpPr>
          <p:spPr>
            <a:xfrm>
              <a:off x="2178780" y="5598649"/>
              <a:ext cx="930853" cy="177934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scene3d>
              <a:camera prst="perspectiveFront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58" name="위로 굽은 화살표 57"/>
            <p:cNvSpPr/>
            <p:nvPr/>
          </p:nvSpPr>
          <p:spPr>
            <a:xfrm rot="16200000">
              <a:off x="3407836" y="5502792"/>
              <a:ext cx="336289" cy="359857"/>
            </a:xfrm>
            <a:prstGeom prst="bentUpArrow">
              <a:avLst>
                <a:gd name="adj1" fmla="val 13669"/>
                <a:gd name="adj2" fmla="val 29181"/>
                <a:gd name="adj3" fmla="val 25000"/>
              </a:avLst>
            </a:prstGeom>
            <a:solidFill>
              <a:schemeClr val="bg1"/>
            </a:solidFill>
            <a:ln>
              <a:noFill/>
            </a:ln>
            <a:scene3d>
              <a:camera prst="perspectiveFront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</p:grpSp>
      <p:grpSp>
        <p:nvGrpSpPr>
          <p:cNvPr id="59" name="그룹 58"/>
          <p:cNvGrpSpPr/>
          <p:nvPr/>
        </p:nvGrpSpPr>
        <p:grpSpPr>
          <a:xfrm>
            <a:off x="6700432" y="980728"/>
            <a:ext cx="2429032" cy="3721721"/>
            <a:chOff x="967020" y="571375"/>
            <a:chExt cx="3354373" cy="5382921"/>
          </a:xfrm>
        </p:grpSpPr>
        <p:sp>
          <p:nvSpPr>
            <p:cNvPr id="60" name="모서리가 둥근 직사각형 59"/>
            <p:cNvSpPr/>
            <p:nvPr/>
          </p:nvSpPr>
          <p:spPr>
            <a:xfrm>
              <a:off x="967020" y="571375"/>
              <a:ext cx="3354373" cy="5382921"/>
            </a:xfrm>
            <a:prstGeom prst="round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1" name="직사각형 60"/>
            <p:cNvSpPr/>
            <p:nvPr/>
          </p:nvSpPr>
          <p:spPr>
            <a:xfrm>
              <a:off x="1126753" y="1142802"/>
              <a:ext cx="3034909" cy="428770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scene3d>
              <a:camera prst="perspectiveFront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62" name="모서리가 둥근 직사각형 61"/>
            <p:cNvSpPr/>
            <p:nvPr/>
          </p:nvSpPr>
          <p:spPr>
            <a:xfrm>
              <a:off x="1892364" y="802402"/>
              <a:ext cx="1503684" cy="146095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scene3d>
              <a:camera prst="perspectiveFront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cxnSp>
          <p:nvCxnSpPr>
            <p:cNvPr id="63" name="직선 연결선 62"/>
            <p:cNvCxnSpPr/>
            <p:nvPr/>
          </p:nvCxnSpPr>
          <p:spPr>
            <a:xfrm>
              <a:off x="1416842" y="5598649"/>
              <a:ext cx="539784" cy="0"/>
            </a:xfrm>
            <a:prstGeom prst="line">
              <a:avLst/>
            </a:prstGeom>
            <a:ln w="28575">
              <a:solidFill>
                <a:srgbClr val="F8F8F8"/>
              </a:solidFill>
            </a:ln>
            <a:scene3d>
              <a:camera prst="perspectiveFront"/>
              <a:lightRig rig="threePt" dir="t"/>
            </a:scene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직선 연결선 63"/>
            <p:cNvCxnSpPr/>
            <p:nvPr/>
          </p:nvCxnSpPr>
          <p:spPr>
            <a:xfrm>
              <a:off x="1416842" y="5682721"/>
              <a:ext cx="539784" cy="0"/>
            </a:xfrm>
            <a:prstGeom prst="line">
              <a:avLst/>
            </a:prstGeom>
            <a:ln w="28575">
              <a:solidFill>
                <a:srgbClr val="F8F8F8"/>
              </a:solidFill>
            </a:ln>
            <a:scene3d>
              <a:camera prst="perspectiveFront"/>
              <a:lightRig rig="threePt" dir="t"/>
            </a:scene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직선 연결선 64"/>
            <p:cNvCxnSpPr/>
            <p:nvPr/>
          </p:nvCxnSpPr>
          <p:spPr>
            <a:xfrm>
              <a:off x="1416842" y="5776583"/>
              <a:ext cx="539784" cy="0"/>
            </a:xfrm>
            <a:prstGeom prst="line">
              <a:avLst/>
            </a:prstGeom>
            <a:ln w="28575">
              <a:solidFill>
                <a:srgbClr val="F8F8F8"/>
              </a:solidFill>
            </a:ln>
            <a:scene3d>
              <a:camera prst="perspectiveFront"/>
              <a:lightRig rig="threePt" dir="t"/>
            </a:scene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6" name="모서리가 둥근 직사각형 65"/>
            <p:cNvSpPr/>
            <p:nvPr/>
          </p:nvSpPr>
          <p:spPr>
            <a:xfrm>
              <a:off x="2178780" y="5598649"/>
              <a:ext cx="930853" cy="177934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scene3d>
              <a:camera prst="perspectiveFront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67" name="위로 굽은 화살표 66"/>
            <p:cNvSpPr/>
            <p:nvPr/>
          </p:nvSpPr>
          <p:spPr>
            <a:xfrm rot="16200000">
              <a:off x="3407836" y="5502792"/>
              <a:ext cx="336289" cy="359857"/>
            </a:xfrm>
            <a:prstGeom prst="bentUpArrow">
              <a:avLst>
                <a:gd name="adj1" fmla="val 13669"/>
                <a:gd name="adj2" fmla="val 29181"/>
                <a:gd name="adj3" fmla="val 25000"/>
              </a:avLst>
            </a:prstGeom>
            <a:solidFill>
              <a:schemeClr val="bg1"/>
            </a:solidFill>
            <a:ln>
              <a:noFill/>
            </a:ln>
            <a:scene3d>
              <a:camera prst="perspectiveFront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</p:grpSp>
      <p:sp>
        <p:nvSpPr>
          <p:cNvPr id="11" name="오른쪽 화살표 10"/>
          <p:cNvSpPr/>
          <p:nvPr/>
        </p:nvSpPr>
        <p:spPr>
          <a:xfrm>
            <a:off x="3336973" y="2492896"/>
            <a:ext cx="299959" cy="348692"/>
          </a:xfrm>
          <a:prstGeom prst="rightArrow">
            <a:avLst/>
          </a:prstGeom>
          <a:solidFill>
            <a:srgbClr val="1B47A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8" name="오른쪽 화살표 77"/>
          <p:cNvSpPr/>
          <p:nvPr/>
        </p:nvSpPr>
        <p:spPr>
          <a:xfrm>
            <a:off x="6301228" y="2492896"/>
            <a:ext cx="299959" cy="348692"/>
          </a:xfrm>
          <a:prstGeom prst="rightArrow">
            <a:avLst/>
          </a:prstGeom>
          <a:solidFill>
            <a:srgbClr val="1B47A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9" name="직사각형 78"/>
          <p:cNvSpPr/>
          <p:nvPr/>
        </p:nvSpPr>
        <p:spPr>
          <a:xfrm>
            <a:off x="880188" y="5640754"/>
            <a:ext cx="8321284" cy="999492"/>
          </a:xfrm>
          <a:prstGeom prst="rect">
            <a:avLst/>
          </a:prstGeom>
          <a:solidFill>
            <a:srgbClr val="DCF1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lnSpc>
                <a:spcPct val="150000"/>
              </a:lnSpc>
              <a:buAutoNum type="arabicPeriod"/>
            </a:pPr>
            <a:r>
              <a:rPr lang="ko-KR" altLang="en-US" sz="15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서비스 </a:t>
            </a:r>
            <a:r>
              <a:rPr lang="ko-KR" altLang="en-US" sz="1500" b="1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종료를 </a:t>
            </a:r>
            <a:r>
              <a:rPr lang="ko-KR" altLang="en-US" sz="15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위해 이용자카드 접촉 후</a:t>
            </a:r>
            <a:r>
              <a:rPr lang="en-US" altLang="ko-KR" sz="15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[</a:t>
            </a:r>
            <a:r>
              <a:rPr lang="ko-KR" altLang="en-US" sz="15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서비스 결제</a:t>
            </a:r>
            <a:r>
              <a:rPr lang="en-US" altLang="ko-KR" sz="15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]</a:t>
            </a:r>
            <a:r>
              <a:rPr lang="ko-KR" altLang="en-US" sz="15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버튼 터치</a:t>
            </a:r>
            <a:endParaRPr lang="en-US" altLang="ko-KR" sz="1500" b="1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ko-KR" altLang="en-US" sz="15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서비스 제공 시간 확인 후 </a:t>
            </a:r>
            <a:r>
              <a:rPr lang="en-US" altLang="ko-KR" sz="15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[</a:t>
            </a:r>
            <a:r>
              <a:rPr lang="ko-KR" altLang="en-US" sz="15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소급결제</a:t>
            </a:r>
            <a:r>
              <a:rPr lang="en-US" altLang="ko-KR" sz="15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]</a:t>
            </a:r>
            <a:r>
              <a:rPr lang="ko-KR" altLang="en-US" sz="15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버튼 터치</a:t>
            </a:r>
            <a:endParaRPr lang="en-US" altLang="ko-KR" sz="1500" b="1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" name="직사각형 1"/>
          <p:cNvSpPr/>
          <p:nvPr/>
        </p:nvSpPr>
        <p:spPr>
          <a:xfrm>
            <a:off x="880188" y="4988345"/>
            <a:ext cx="8321284" cy="576064"/>
          </a:xfrm>
          <a:prstGeom prst="rect">
            <a:avLst/>
          </a:prstGeom>
          <a:solidFill>
            <a:srgbClr val="C2E49C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3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Tip. </a:t>
            </a:r>
            <a:r>
              <a:rPr lang="ko-KR" altLang="en-US" sz="13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소급결제 란</a:t>
            </a:r>
            <a:r>
              <a:rPr lang="en-US" altLang="ko-KR" sz="13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? </a:t>
            </a:r>
            <a:r>
              <a:rPr lang="ko-KR" altLang="en-US" sz="13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소급결제는 실제 서비스 제공은 했으나</a:t>
            </a:r>
            <a:r>
              <a:rPr lang="en-US" altLang="ko-KR" sz="13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3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통신오류</a:t>
            </a:r>
            <a:r>
              <a:rPr lang="en-US" altLang="ko-KR" sz="13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3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카드 훼손 등의 사유로 정상결제를 못한 </a:t>
            </a:r>
            <a:endParaRPr lang="en-US" altLang="ko-KR" sz="1300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ko-KR" altLang="en-US" sz="1300" spc="-15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</a:t>
            </a:r>
            <a:r>
              <a:rPr lang="ko-KR" altLang="en-US" sz="13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경우 </a:t>
            </a:r>
            <a:r>
              <a:rPr lang="ko-KR" altLang="en-US" sz="13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활용하는 결제 방법입니다</a:t>
            </a:r>
            <a:r>
              <a:rPr lang="en-US" altLang="ko-KR" sz="13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ko-KR" altLang="en-US" sz="1300" dirty="0"/>
          </a:p>
        </p:txBody>
      </p:sp>
      <p:pic>
        <p:nvPicPr>
          <p:cNvPr id="74" name="그림 73"/>
          <p:cNvPicPr preferRelativeResize="0">
            <a:picLocks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2167" y="1366836"/>
            <a:ext cx="2199600" cy="2973600"/>
          </a:xfrm>
          <a:prstGeom prst="rect">
            <a:avLst/>
          </a:prstGeom>
        </p:spPr>
      </p:pic>
      <p:pic>
        <p:nvPicPr>
          <p:cNvPr id="77" name="그림 76"/>
          <p:cNvPicPr preferRelativeResize="0">
            <a:picLocks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0705" y="1372169"/>
            <a:ext cx="2239200" cy="2966400"/>
          </a:xfrm>
          <a:prstGeom prst="rect">
            <a:avLst/>
          </a:prstGeom>
        </p:spPr>
      </p:pic>
      <p:pic>
        <p:nvPicPr>
          <p:cNvPr id="80" name="그림 79"/>
          <p:cNvPicPr preferRelativeResize="0">
            <a:picLocks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6101" y="1372169"/>
            <a:ext cx="2199600" cy="2966400"/>
          </a:xfrm>
          <a:prstGeom prst="rect">
            <a:avLst/>
          </a:prstGeom>
        </p:spPr>
      </p:pic>
      <p:sp>
        <p:nvSpPr>
          <p:cNvPr id="69" name="직사각형 68"/>
          <p:cNvSpPr/>
          <p:nvPr/>
        </p:nvSpPr>
        <p:spPr>
          <a:xfrm>
            <a:off x="4003047" y="3306860"/>
            <a:ext cx="1866133" cy="288032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0" name="타원 69"/>
          <p:cNvSpPr/>
          <p:nvPr/>
        </p:nvSpPr>
        <p:spPr>
          <a:xfrm>
            <a:off x="3842521" y="3039145"/>
            <a:ext cx="267715" cy="267715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srgbClr val="C00000"/>
                </a:solidFill>
              </a:rPr>
              <a:t>1</a:t>
            </a:r>
            <a:endParaRPr lang="ko-KR" altLang="en-US" dirty="0">
              <a:solidFill>
                <a:srgbClr val="C00000"/>
              </a:solidFill>
            </a:endParaRPr>
          </a:p>
        </p:txBody>
      </p:sp>
      <p:sp>
        <p:nvSpPr>
          <p:cNvPr id="71" name="직사각형 70"/>
          <p:cNvSpPr/>
          <p:nvPr/>
        </p:nvSpPr>
        <p:spPr>
          <a:xfrm>
            <a:off x="8163504" y="3880098"/>
            <a:ext cx="667529" cy="345927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81" name="직선 연결선 80"/>
          <p:cNvCxnSpPr/>
          <p:nvPr/>
        </p:nvCxnSpPr>
        <p:spPr>
          <a:xfrm>
            <a:off x="671926" y="762983"/>
            <a:ext cx="5721233" cy="0"/>
          </a:xfrm>
          <a:prstGeom prst="line">
            <a:avLst/>
          </a:prstGeom>
          <a:ln w="22225">
            <a:solidFill>
              <a:srgbClr val="C2E49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2" name="TextBox 81"/>
          <p:cNvSpPr txBox="1"/>
          <p:nvPr/>
        </p:nvSpPr>
        <p:spPr>
          <a:xfrm>
            <a:off x="344488" y="239763"/>
            <a:ext cx="55684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dirty="0"/>
              <a:t>  </a:t>
            </a:r>
            <a:r>
              <a:rPr lang="en-US" altLang="ko-KR" sz="2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06. </a:t>
            </a:r>
            <a:r>
              <a:rPr lang="ko-KR" altLang="en-US" sz="2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스마트폰 결제방법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20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소급결제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ko-KR" altLang="en-US" sz="22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83" name="타원 82"/>
          <p:cNvSpPr/>
          <p:nvPr/>
        </p:nvSpPr>
        <p:spPr>
          <a:xfrm>
            <a:off x="7893885" y="3629984"/>
            <a:ext cx="267715" cy="267715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srgbClr val="C00000"/>
                </a:solidFill>
              </a:rPr>
              <a:t>2</a:t>
            </a:r>
            <a:endParaRPr lang="ko-KR" altLang="en-US" dirty="0">
              <a:solidFill>
                <a:srgbClr val="C00000"/>
              </a:solidFill>
            </a:endParaRPr>
          </a:p>
        </p:txBody>
      </p:sp>
      <p:sp>
        <p:nvSpPr>
          <p:cNvPr id="84" name="직사각형 83"/>
          <p:cNvSpPr/>
          <p:nvPr/>
        </p:nvSpPr>
        <p:spPr>
          <a:xfrm>
            <a:off x="272480" y="6361583"/>
            <a:ext cx="399446" cy="30777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ko-KR" sz="1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15</a:t>
            </a:r>
            <a:endParaRPr lang="en-US" altLang="ko-KR" sz="1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562777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2E49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직사각형 68"/>
          <p:cNvSpPr/>
          <p:nvPr/>
        </p:nvSpPr>
        <p:spPr>
          <a:xfrm>
            <a:off x="272480" y="185826"/>
            <a:ext cx="9361040" cy="6480720"/>
          </a:xfrm>
          <a:prstGeom prst="rect">
            <a:avLst/>
          </a:prstGeom>
          <a:pattFill prst="dotGrid">
            <a:fgClr>
              <a:schemeClr val="accent3">
                <a:lumMod val="20000"/>
                <a:lumOff val="80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250000"/>
              </a:lnSpc>
            </a:pPr>
            <a:endParaRPr lang="ko-KR" altLang="en-US" dirty="0"/>
          </a:p>
        </p:txBody>
      </p:sp>
      <p:grpSp>
        <p:nvGrpSpPr>
          <p:cNvPr id="49" name="그룹 48"/>
          <p:cNvGrpSpPr/>
          <p:nvPr/>
        </p:nvGrpSpPr>
        <p:grpSpPr>
          <a:xfrm>
            <a:off x="816603" y="980728"/>
            <a:ext cx="2429032" cy="3721721"/>
            <a:chOff x="967020" y="571375"/>
            <a:chExt cx="3354373" cy="5382921"/>
          </a:xfrm>
        </p:grpSpPr>
        <p:sp>
          <p:nvSpPr>
            <p:cNvPr id="50" name="모서리가 둥근 직사각형 49"/>
            <p:cNvSpPr/>
            <p:nvPr/>
          </p:nvSpPr>
          <p:spPr>
            <a:xfrm>
              <a:off x="967020" y="571375"/>
              <a:ext cx="3354373" cy="5382921"/>
            </a:xfrm>
            <a:prstGeom prst="round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1" name="직사각형 50"/>
            <p:cNvSpPr/>
            <p:nvPr/>
          </p:nvSpPr>
          <p:spPr>
            <a:xfrm>
              <a:off x="1126753" y="1142802"/>
              <a:ext cx="3034909" cy="428770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scene3d>
              <a:camera prst="perspectiveFront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52" name="모서리가 둥근 직사각형 51"/>
            <p:cNvSpPr/>
            <p:nvPr/>
          </p:nvSpPr>
          <p:spPr>
            <a:xfrm>
              <a:off x="1892364" y="802402"/>
              <a:ext cx="1503684" cy="146095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scene3d>
              <a:camera prst="perspectiveFront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cxnSp>
          <p:nvCxnSpPr>
            <p:cNvPr id="53" name="직선 연결선 52"/>
            <p:cNvCxnSpPr/>
            <p:nvPr/>
          </p:nvCxnSpPr>
          <p:spPr>
            <a:xfrm>
              <a:off x="1416842" y="5598649"/>
              <a:ext cx="539784" cy="0"/>
            </a:xfrm>
            <a:prstGeom prst="line">
              <a:avLst/>
            </a:prstGeom>
            <a:ln w="28575">
              <a:solidFill>
                <a:srgbClr val="F8F8F8"/>
              </a:solidFill>
            </a:ln>
            <a:scene3d>
              <a:camera prst="perspectiveFront"/>
              <a:lightRig rig="threePt" dir="t"/>
            </a:scene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직선 연결선 53"/>
            <p:cNvCxnSpPr/>
            <p:nvPr/>
          </p:nvCxnSpPr>
          <p:spPr>
            <a:xfrm>
              <a:off x="1416842" y="5682721"/>
              <a:ext cx="539784" cy="0"/>
            </a:xfrm>
            <a:prstGeom prst="line">
              <a:avLst/>
            </a:prstGeom>
            <a:ln w="28575">
              <a:solidFill>
                <a:srgbClr val="F8F8F8"/>
              </a:solidFill>
            </a:ln>
            <a:scene3d>
              <a:camera prst="perspectiveFront"/>
              <a:lightRig rig="threePt" dir="t"/>
            </a:scene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직선 연결선 54"/>
            <p:cNvCxnSpPr/>
            <p:nvPr/>
          </p:nvCxnSpPr>
          <p:spPr>
            <a:xfrm>
              <a:off x="1416842" y="5776583"/>
              <a:ext cx="539784" cy="0"/>
            </a:xfrm>
            <a:prstGeom prst="line">
              <a:avLst/>
            </a:prstGeom>
            <a:ln w="28575">
              <a:solidFill>
                <a:srgbClr val="F8F8F8"/>
              </a:solidFill>
            </a:ln>
            <a:scene3d>
              <a:camera prst="perspectiveFront"/>
              <a:lightRig rig="threePt" dir="t"/>
            </a:scene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모서리가 둥근 직사각형 55"/>
            <p:cNvSpPr/>
            <p:nvPr/>
          </p:nvSpPr>
          <p:spPr>
            <a:xfrm>
              <a:off x="2178780" y="5598649"/>
              <a:ext cx="930853" cy="177934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scene3d>
              <a:camera prst="perspectiveFront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57" name="위로 굽은 화살표 56"/>
            <p:cNvSpPr/>
            <p:nvPr/>
          </p:nvSpPr>
          <p:spPr>
            <a:xfrm rot="16200000">
              <a:off x="3407836" y="5502792"/>
              <a:ext cx="336289" cy="359857"/>
            </a:xfrm>
            <a:prstGeom prst="bentUpArrow">
              <a:avLst>
                <a:gd name="adj1" fmla="val 13669"/>
                <a:gd name="adj2" fmla="val 29181"/>
                <a:gd name="adj3" fmla="val 25000"/>
              </a:avLst>
            </a:prstGeom>
            <a:solidFill>
              <a:schemeClr val="bg1"/>
            </a:solidFill>
            <a:ln>
              <a:noFill/>
            </a:ln>
            <a:scene3d>
              <a:camera prst="perspectiveFront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</p:grpSp>
      <p:grpSp>
        <p:nvGrpSpPr>
          <p:cNvPr id="40" name="그룹 39"/>
          <p:cNvGrpSpPr/>
          <p:nvPr/>
        </p:nvGrpSpPr>
        <p:grpSpPr>
          <a:xfrm>
            <a:off x="3738263" y="980728"/>
            <a:ext cx="2429032" cy="3721721"/>
            <a:chOff x="967020" y="571375"/>
            <a:chExt cx="3354373" cy="5382921"/>
          </a:xfrm>
        </p:grpSpPr>
        <p:sp>
          <p:nvSpPr>
            <p:cNvPr id="41" name="모서리가 둥근 직사각형 40"/>
            <p:cNvSpPr/>
            <p:nvPr/>
          </p:nvSpPr>
          <p:spPr>
            <a:xfrm>
              <a:off x="967020" y="571375"/>
              <a:ext cx="3354373" cy="5382921"/>
            </a:xfrm>
            <a:prstGeom prst="round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2" name="직사각형 41"/>
            <p:cNvSpPr/>
            <p:nvPr/>
          </p:nvSpPr>
          <p:spPr>
            <a:xfrm>
              <a:off x="1126753" y="1142802"/>
              <a:ext cx="3034909" cy="428770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scene3d>
              <a:camera prst="perspectiveFront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43" name="모서리가 둥근 직사각형 42"/>
            <p:cNvSpPr/>
            <p:nvPr/>
          </p:nvSpPr>
          <p:spPr>
            <a:xfrm>
              <a:off x="1892364" y="802402"/>
              <a:ext cx="1503684" cy="146095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scene3d>
              <a:camera prst="perspectiveFront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cxnSp>
          <p:nvCxnSpPr>
            <p:cNvPr id="44" name="직선 연결선 43"/>
            <p:cNvCxnSpPr/>
            <p:nvPr/>
          </p:nvCxnSpPr>
          <p:spPr>
            <a:xfrm>
              <a:off x="1416842" y="5598649"/>
              <a:ext cx="539784" cy="0"/>
            </a:xfrm>
            <a:prstGeom prst="line">
              <a:avLst/>
            </a:prstGeom>
            <a:ln w="28575">
              <a:solidFill>
                <a:srgbClr val="F8F8F8"/>
              </a:solidFill>
            </a:ln>
            <a:scene3d>
              <a:camera prst="perspectiveFront"/>
              <a:lightRig rig="threePt" dir="t"/>
            </a:scene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직선 연결선 44"/>
            <p:cNvCxnSpPr/>
            <p:nvPr/>
          </p:nvCxnSpPr>
          <p:spPr>
            <a:xfrm>
              <a:off x="1416842" y="5682721"/>
              <a:ext cx="539784" cy="0"/>
            </a:xfrm>
            <a:prstGeom prst="line">
              <a:avLst/>
            </a:prstGeom>
            <a:ln w="28575">
              <a:solidFill>
                <a:srgbClr val="F8F8F8"/>
              </a:solidFill>
            </a:ln>
            <a:scene3d>
              <a:camera prst="perspectiveFront"/>
              <a:lightRig rig="threePt" dir="t"/>
            </a:scene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직선 연결선 45"/>
            <p:cNvCxnSpPr/>
            <p:nvPr/>
          </p:nvCxnSpPr>
          <p:spPr>
            <a:xfrm>
              <a:off x="1416842" y="5776583"/>
              <a:ext cx="539784" cy="0"/>
            </a:xfrm>
            <a:prstGeom prst="line">
              <a:avLst/>
            </a:prstGeom>
            <a:ln w="28575">
              <a:solidFill>
                <a:srgbClr val="F8F8F8"/>
              </a:solidFill>
            </a:ln>
            <a:scene3d>
              <a:camera prst="perspectiveFront"/>
              <a:lightRig rig="threePt" dir="t"/>
            </a:scene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모서리가 둥근 직사각형 46"/>
            <p:cNvSpPr/>
            <p:nvPr/>
          </p:nvSpPr>
          <p:spPr>
            <a:xfrm>
              <a:off x="2178780" y="5598649"/>
              <a:ext cx="930853" cy="177934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scene3d>
              <a:camera prst="perspectiveFront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58" name="위로 굽은 화살표 57"/>
            <p:cNvSpPr/>
            <p:nvPr/>
          </p:nvSpPr>
          <p:spPr>
            <a:xfrm rot="16200000">
              <a:off x="3407836" y="5502792"/>
              <a:ext cx="336289" cy="359857"/>
            </a:xfrm>
            <a:prstGeom prst="bentUpArrow">
              <a:avLst>
                <a:gd name="adj1" fmla="val 13669"/>
                <a:gd name="adj2" fmla="val 29181"/>
                <a:gd name="adj3" fmla="val 25000"/>
              </a:avLst>
            </a:prstGeom>
            <a:solidFill>
              <a:schemeClr val="bg1"/>
            </a:solidFill>
            <a:ln>
              <a:noFill/>
            </a:ln>
            <a:scene3d>
              <a:camera prst="perspectiveFront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</p:grpSp>
      <p:grpSp>
        <p:nvGrpSpPr>
          <p:cNvPr id="59" name="그룹 58"/>
          <p:cNvGrpSpPr/>
          <p:nvPr/>
        </p:nvGrpSpPr>
        <p:grpSpPr>
          <a:xfrm>
            <a:off x="6700432" y="980728"/>
            <a:ext cx="2429032" cy="3721721"/>
            <a:chOff x="967020" y="571375"/>
            <a:chExt cx="3354373" cy="5382921"/>
          </a:xfrm>
        </p:grpSpPr>
        <p:sp>
          <p:nvSpPr>
            <p:cNvPr id="60" name="모서리가 둥근 직사각형 59"/>
            <p:cNvSpPr/>
            <p:nvPr/>
          </p:nvSpPr>
          <p:spPr>
            <a:xfrm>
              <a:off x="967020" y="571375"/>
              <a:ext cx="3354373" cy="5382921"/>
            </a:xfrm>
            <a:prstGeom prst="round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1" name="직사각형 60"/>
            <p:cNvSpPr/>
            <p:nvPr/>
          </p:nvSpPr>
          <p:spPr>
            <a:xfrm>
              <a:off x="1126753" y="1142802"/>
              <a:ext cx="3034909" cy="428770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scene3d>
              <a:camera prst="perspectiveFront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62" name="모서리가 둥근 직사각형 61"/>
            <p:cNvSpPr/>
            <p:nvPr/>
          </p:nvSpPr>
          <p:spPr>
            <a:xfrm>
              <a:off x="1892364" y="802402"/>
              <a:ext cx="1503684" cy="146095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scene3d>
              <a:camera prst="perspectiveFront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cxnSp>
          <p:nvCxnSpPr>
            <p:cNvPr id="63" name="직선 연결선 62"/>
            <p:cNvCxnSpPr/>
            <p:nvPr/>
          </p:nvCxnSpPr>
          <p:spPr>
            <a:xfrm>
              <a:off x="1416842" y="5598649"/>
              <a:ext cx="539784" cy="0"/>
            </a:xfrm>
            <a:prstGeom prst="line">
              <a:avLst/>
            </a:prstGeom>
            <a:ln w="28575">
              <a:solidFill>
                <a:srgbClr val="F8F8F8"/>
              </a:solidFill>
            </a:ln>
            <a:scene3d>
              <a:camera prst="perspectiveFront"/>
              <a:lightRig rig="threePt" dir="t"/>
            </a:scene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직선 연결선 63"/>
            <p:cNvCxnSpPr/>
            <p:nvPr/>
          </p:nvCxnSpPr>
          <p:spPr>
            <a:xfrm>
              <a:off x="1416842" y="5682721"/>
              <a:ext cx="539784" cy="0"/>
            </a:xfrm>
            <a:prstGeom prst="line">
              <a:avLst/>
            </a:prstGeom>
            <a:ln w="28575">
              <a:solidFill>
                <a:srgbClr val="F8F8F8"/>
              </a:solidFill>
            </a:ln>
            <a:scene3d>
              <a:camera prst="perspectiveFront"/>
              <a:lightRig rig="threePt" dir="t"/>
            </a:scene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직선 연결선 64"/>
            <p:cNvCxnSpPr/>
            <p:nvPr/>
          </p:nvCxnSpPr>
          <p:spPr>
            <a:xfrm>
              <a:off x="1416842" y="5776583"/>
              <a:ext cx="539784" cy="0"/>
            </a:xfrm>
            <a:prstGeom prst="line">
              <a:avLst/>
            </a:prstGeom>
            <a:ln w="28575">
              <a:solidFill>
                <a:srgbClr val="F8F8F8"/>
              </a:solidFill>
            </a:ln>
            <a:scene3d>
              <a:camera prst="perspectiveFront"/>
              <a:lightRig rig="threePt" dir="t"/>
            </a:scene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6" name="모서리가 둥근 직사각형 65"/>
            <p:cNvSpPr/>
            <p:nvPr/>
          </p:nvSpPr>
          <p:spPr>
            <a:xfrm>
              <a:off x="2178780" y="5598649"/>
              <a:ext cx="930853" cy="177934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scene3d>
              <a:camera prst="perspectiveFront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67" name="위로 굽은 화살표 66"/>
            <p:cNvSpPr/>
            <p:nvPr/>
          </p:nvSpPr>
          <p:spPr>
            <a:xfrm rot="16200000">
              <a:off x="3407836" y="5502792"/>
              <a:ext cx="336289" cy="359857"/>
            </a:xfrm>
            <a:prstGeom prst="bentUpArrow">
              <a:avLst>
                <a:gd name="adj1" fmla="val 13669"/>
                <a:gd name="adj2" fmla="val 29181"/>
                <a:gd name="adj3" fmla="val 25000"/>
              </a:avLst>
            </a:prstGeom>
            <a:solidFill>
              <a:schemeClr val="bg1"/>
            </a:solidFill>
            <a:ln>
              <a:noFill/>
            </a:ln>
            <a:scene3d>
              <a:camera prst="perspectiveFront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</p:grpSp>
      <p:sp>
        <p:nvSpPr>
          <p:cNvPr id="11" name="오른쪽 화살표 10"/>
          <p:cNvSpPr/>
          <p:nvPr/>
        </p:nvSpPr>
        <p:spPr>
          <a:xfrm>
            <a:off x="3336973" y="2492896"/>
            <a:ext cx="299959" cy="348692"/>
          </a:xfrm>
          <a:prstGeom prst="rightArrow">
            <a:avLst/>
          </a:prstGeom>
          <a:solidFill>
            <a:srgbClr val="1B47A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8" name="오른쪽 화살표 77"/>
          <p:cNvSpPr/>
          <p:nvPr/>
        </p:nvSpPr>
        <p:spPr>
          <a:xfrm>
            <a:off x="6301228" y="2492896"/>
            <a:ext cx="299959" cy="348692"/>
          </a:xfrm>
          <a:prstGeom prst="rightArrow">
            <a:avLst/>
          </a:prstGeom>
          <a:solidFill>
            <a:srgbClr val="1B47A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8" name="직사각형 67"/>
          <p:cNvSpPr/>
          <p:nvPr/>
        </p:nvSpPr>
        <p:spPr>
          <a:xfrm>
            <a:off x="880188" y="4985792"/>
            <a:ext cx="8197192" cy="1359532"/>
          </a:xfrm>
          <a:prstGeom prst="rect">
            <a:avLst/>
          </a:prstGeom>
          <a:solidFill>
            <a:srgbClr val="DCF1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1500" b="1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3.   </a:t>
            </a:r>
            <a:r>
              <a:rPr lang="ko-KR" altLang="en-US" sz="1500" b="1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서비스 </a:t>
            </a:r>
            <a:r>
              <a:rPr lang="ko-KR" altLang="en-US" sz="15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제공 시간</a:t>
            </a:r>
            <a:r>
              <a:rPr lang="en-US" altLang="ko-KR" sz="15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5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날짜</a:t>
            </a:r>
            <a:r>
              <a:rPr lang="en-US" altLang="ko-KR" sz="15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5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시작 및 종료시간</a:t>
            </a:r>
            <a:r>
              <a:rPr lang="en-US" altLang="ko-KR" sz="15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sz="15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입력</a:t>
            </a:r>
            <a:endParaRPr lang="en-US" altLang="ko-KR" sz="1500" b="1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500" b="1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4.   </a:t>
            </a:r>
            <a:r>
              <a:rPr lang="ko-KR" altLang="en-US" sz="1500" b="1" dirty="0" err="1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소급결제</a:t>
            </a:r>
            <a:r>
              <a:rPr lang="ko-KR" altLang="en-US" sz="1500" b="1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5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사유 선택 후</a:t>
            </a:r>
            <a:r>
              <a:rPr lang="en-US" altLang="ko-KR" sz="15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[</a:t>
            </a:r>
            <a:r>
              <a:rPr lang="ko-KR" altLang="en-US" sz="15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확인</a:t>
            </a:r>
            <a:r>
              <a:rPr lang="en-US" altLang="ko-KR" sz="15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] </a:t>
            </a:r>
            <a:r>
              <a:rPr lang="ko-KR" altLang="en-US" sz="15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버튼 터치</a:t>
            </a:r>
            <a:endParaRPr lang="en-US" altLang="ko-KR" sz="1500" b="1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500" b="1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5.   </a:t>
            </a:r>
            <a:r>
              <a:rPr lang="ko-KR" altLang="en-US" sz="1500" b="1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서비스 </a:t>
            </a:r>
            <a:r>
              <a:rPr lang="ko-KR" altLang="en-US" sz="15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제공시간 및</a:t>
            </a:r>
            <a:r>
              <a:rPr lang="en-US" altLang="ko-KR" sz="15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5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사용내용 등 확인 후</a:t>
            </a:r>
            <a:r>
              <a:rPr lang="en-US" altLang="ko-KR" sz="15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[</a:t>
            </a:r>
            <a:r>
              <a:rPr lang="ko-KR" altLang="en-US" sz="15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확인</a:t>
            </a:r>
            <a:r>
              <a:rPr lang="en-US" altLang="ko-KR" sz="15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] </a:t>
            </a:r>
            <a:r>
              <a:rPr lang="ko-KR" altLang="en-US" sz="15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버튼 터치</a:t>
            </a:r>
            <a:endParaRPr lang="en-US" altLang="ko-KR" sz="1500" b="1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5" name="그림 4"/>
          <p:cNvPicPr preferRelativeResize="0">
            <a:picLocks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4692" y="1366216"/>
            <a:ext cx="2203200" cy="2973600"/>
          </a:xfrm>
          <a:prstGeom prst="rect">
            <a:avLst/>
          </a:prstGeom>
        </p:spPr>
      </p:pic>
      <p:sp>
        <p:nvSpPr>
          <p:cNvPr id="79" name="직사각형 78"/>
          <p:cNvSpPr/>
          <p:nvPr/>
        </p:nvSpPr>
        <p:spPr>
          <a:xfrm>
            <a:off x="1092824" y="2400560"/>
            <a:ext cx="1866133" cy="1264186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1" name="타원 80"/>
          <p:cNvSpPr/>
          <p:nvPr/>
        </p:nvSpPr>
        <p:spPr>
          <a:xfrm>
            <a:off x="960351" y="2131442"/>
            <a:ext cx="267715" cy="267715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srgbClr val="C00000"/>
                </a:solidFill>
              </a:rPr>
              <a:t>3</a:t>
            </a:r>
            <a:endParaRPr lang="ko-KR" altLang="en-US" dirty="0">
              <a:solidFill>
                <a:srgbClr val="C00000"/>
              </a:solidFill>
            </a:endParaRPr>
          </a:p>
        </p:txBody>
      </p:sp>
      <p:pic>
        <p:nvPicPr>
          <p:cNvPr id="7" name="그림 6"/>
          <p:cNvPicPr preferRelativeResize="0">
            <a:picLocks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9508" y="1369644"/>
            <a:ext cx="2203200" cy="2973600"/>
          </a:xfrm>
          <a:prstGeom prst="rect">
            <a:avLst/>
          </a:prstGeom>
        </p:spPr>
      </p:pic>
      <p:sp>
        <p:nvSpPr>
          <p:cNvPr id="82" name="직사각형 81"/>
          <p:cNvSpPr/>
          <p:nvPr/>
        </p:nvSpPr>
        <p:spPr>
          <a:xfrm>
            <a:off x="4933076" y="3873080"/>
            <a:ext cx="936104" cy="339113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7" name="타원 86"/>
          <p:cNvSpPr/>
          <p:nvPr/>
        </p:nvSpPr>
        <p:spPr>
          <a:xfrm>
            <a:off x="4674314" y="3676778"/>
            <a:ext cx="267715" cy="267715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srgbClr val="C00000"/>
                </a:solidFill>
              </a:rPr>
              <a:t>4</a:t>
            </a:r>
            <a:endParaRPr lang="ko-KR" altLang="en-US" dirty="0">
              <a:solidFill>
                <a:srgbClr val="C00000"/>
              </a:solidFill>
            </a:endParaRPr>
          </a:p>
        </p:txBody>
      </p:sp>
      <p:pic>
        <p:nvPicPr>
          <p:cNvPr id="8" name="그림 7"/>
          <p:cNvPicPr preferRelativeResize="0">
            <a:picLocks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3760" y="1376193"/>
            <a:ext cx="2199600" cy="2966400"/>
          </a:xfrm>
          <a:prstGeom prst="rect">
            <a:avLst/>
          </a:prstGeom>
        </p:spPr>
      </p:pic>
      <p:cxnSp>
        <p:nvCxnSpPr>
          <p:cNvPr id="70" name="직선 연결선 69"/>
          <p:cNvCxnSpPr/>
          <p:nvPr/>
        </p:nvCxnSpPr>
        <p:spPr>
          <a:xfrm>
            <a:off x="671926" y="762983"/>
            <a:ext cx="5721233" cy="0"/>
          </a:xfrm>
          <a:prstGeom prst="line">
            <a:avLst/>
          </a:prstGeom>
          <a:ln w="22225">
            <a:solidFill>
              <a:srgbClr val="C2E49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" name="TextBox 70"/>
          <p:cNvSpPr txBox="1"/>
          <p:nvPr/>
        </p:nvSpPr>
        <p:spPr>
          <a:xfrm>
            <a:off x="344488" y="239763"/>
            <a:ext cx="55684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dirty="0"/>
              <a:t>  </a:t>
            </a:r>
            <a:r>
              <a:rPr lang="en-US" altLang="ko-KR" sz="2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06. </a:t>
            </a:r>
            <a:r>
              <a:rPr lang="ko-KR" altLang="en-US" sz="2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스마트폰 결제방법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20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소급결제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ko-KR" altLang="en-US" sz="22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74" name="직사각형 73"/>
          <p:cNvSpPr/>
          <p:nvPr/>
        </p:nvSpPr>
        <p:spPr>
          <a:xfrm>
            <a:off x="7082253" y="3944493"/>
            <a:ext cx="1637721" cy="26770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5" name="타원 74"/>
          <p:cNvSpPr/>
          <p:nvPr/>
        </p:nvSpPr>
        <p:spPr>
          <a:xfrm>
            <a:off x="6823492" y="3700604"/>
            <a:ext cx="267715" cy="267715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srgbClr val="C00000"/>
                </a:solidFill>
              </a:rPr>
              <a:t>5</a:t>
            </a:r>
            <a:endParaRPr lang="ko-KR" altLang="en-US" dirty="0">
              <a:solidFill>
                <a:srgbClr val="C00000"/>
              </a:solidFill>
            </a:endParaRPr>
          </a:p>
        </p:txBody>
      </p:sp>
      <p:sp>
        <p:nvSpPr>
          <p:cNvPr id="76" name="직사각형 75">
            <a:extLst>
              <a:ext uri="{FF2B5EF4-FFF2-40B4-BE49-F238E27FC236}">
                <a16:creationId xmlns:a16="http://schemas.microsoft.com/office/drawing/2014/main" id="{FFD3BAB3-E24D-437C-AC87-590989D4BC25}"/>
              </a:ext>
            </a:extLst>
          </p:cNvPr>
          <p:cNvSpPr/>
          <p:nvPr/>
        </p:nvSpPr>
        <p:spPr>
          <a:xfrm>
            <a:off x="9201473" y="6361583"/>
            <a:ext cx="432048" cy="30777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ko-KR" sz="1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16</a:t>
            </a:r>
            <a:endParaRPr lang="en-US" altLang="ko-KR" sz="1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452179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2E49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직사각형 24"/>
          <p:cNvSpPr/>
          <p:nvPr/>
        </p:nvSpPr>
        <p:spPr>
          <a:xfrm>
            <a:off x="272480" y="185826"/>
            <a:ext cx="9361040" cy="6480720"/>
          </a:xfrm>
          <a:prstGeom prst="rect">
            <a:avLst/>
          </a:prstGeom>
          <a:pattFill prst="dotGrid">
            <a:fgClr>
              <a:schemeClr val="accent3">
                <a:lumMod val="20000"/>
                <a:lumOff val="80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250000"/>
              </a:lnSpc>
            </a:pPr>
            <a:endParaRPr lang="ko-KR" altLang="en-US" dirty="0"/>
          </a:p>
        </p:txBody>
      </p:sp>
      <p:sp>
        <p:nvSpPr>
          <p:cNvPr id="42" name="직사각형 41"/>
          <p:cNvSpPr/>
          <p:nvPr/>
        </p:nvSpPr>
        <p:spPr>
          <a:xfrm>
            <a:off x="880188" y="2636912"/>
            <a:ext cx="8197192" cy="504056"/>
          </a:xfrm>
          <a:prstGeom prst="rect">
            <a:avLst/>
          </a:prstGeom>
          <a:solidFill>
            <a:srgbClr val="C0F6F5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0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▶ </a:t>
            </a:r>
            <a:r>
              <a:rPr lang="ko-KR" altLang="en-US" sz="2000" b="1" dirty="0" err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스마트폰</a:t>
            </a:r>
            <a:r>
              <a:rPr lang="ko-KR" altLang="en-US" sz="20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활용 </a:t>
            </a:r>
            <a:r>
              <a:rPr lang="ko-KR" altLang="en-US" sz="2000" b="1" dirty="0" err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바우처</a:t>
            </a:r>
            <a:r>
              <a:rPr lang="ko-KR" altLang="en-US" sz="20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결제 자주 묻는 </a:t>
            </a:r>
            <a:r>
              <a:rPr lang="en-US" altLang="ko-KR" sz="20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FAQ</a:t>
            </a:r>
            <a:endParaRPr lang="ko-KR" altLang="en-US" sz="2000" b="1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5169024" y="1844824"/>
            <a:ext cx="1080120" cy="32516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직사각형 21"/>
          <p:cNvSpPr/>
          <p:nvPr/>
        </p:nvSpPr>
        <p:spPr>
          <a:xfrm>
            <a:off x="1568624" y="1268760"/>
            <a:ext cx="6552728" cy="936104"/>
          </a:xfrm>
          <a:prstGeom prst="rect">
            <a:avLst/>
          </a:prstGeom>
          <a:noFill/>
          <a:ln w="19050">
            <a:solidFill>
              <a:srgbClr val="88B7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3200" b="1" dirty="0">
                <a:ln w="12700">
                  <a:solidFill>
                    <a:srgbClr val="0F2861">
                      <a:alpha val="90000"/>
                    </a:srgbClr>
                  </a:solidFill>
                </a:ln>
                <a:solidFill>
                  <a:srgbClr val="022FA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Part. </a:t>
            </a:r>
            <a:r>
              <a:rPr lang="en-US" altLang="ko-KR" sz="3200" b="1" dirty="0" smtClean="0">
                <a:ln w="12700">
                  <a:solidFill>
                    <a:srgbClr val="0F2861">
                      <a:alpha val="90000"/>
                    </a:srgbClr>
                  </a:solidFill>
                </a:ln>
                <a:solidFill>
                  <a:srgbClr val="022FA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04</a:t>
            </a:r>
            <a:endParaRPr lang="en-US" altLang="ko-KR" sz="3200" b="1" dirty="0">
              <a:ln w="12700">
                <a:solidFill>
                  <a:srgbClr val="0F2861">
                    <a:alpha val="90000"/>
                  </a:srgbClr>
                </a:solidFill>
              </a:ln>
              <a:solidFill>
                <a:srgbClr val="022FA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en-US" altLang="ko-KR" b="1" dirty="0">
                <a:solidFill>
                  <a:srgbClr val="022FA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 </a:t>
            </a:r>
            <a:r>
              <a:rPr lang="ko-KR" altLang="en-US" b="1" dirty="0">
                <a:solidFill>
                  <a:srgbClr val="022FA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맞춤형 </a:t>
            </a:r>
            <a:r>
              <a:rPr lang="ko-KR" altLang="en-US" b="1" dirty="0" err="1">
                <a:solidFill>
                  <a:srgbClr val="022FA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스마트폰</a:t>
            </a:r>
            <a:r>
              <a:rPr lang="ko-KR" altLang="en-US" b="1" dirty="0">
                <a:solidFill>
                  <a:srgbClr val="022FA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결제 </a:t>
            </a:r>
            <a:r>
              <a:rPr lang="en-US" altLang="ko-KR" b="1" dirty="0">
                <a:solidFill>
                  <a:srgbClr val="022FA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FAQ</a:t>
            </a:r>
            <a:r>
              <a:rPr lang="ko-KR" altLang="en-US" b="1" dirty="0">
                <a:solidFill>
                  <a:srgbClr val="022FA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b="1" dirty="0">
                <a:solidFill>
                  <a:srgbClr val="022FA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</a:t>
            </a:r>
            <a:endParaRPr lang="ko-KR" altLang="en-US" b="1" dirty="0">
              <a:solidFill>
                <a:srgbClr val="022FA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3" name="직사각형 22"/>
          <p:cNvSpPr/>
          <p:nvPr/>
        </p:nvSpPr>
        <p:spPr>
          <a:xfrm>
            <a:off x="880188" y="3645024"/>
            <a:ext cx="8197192" cy="504056"/>
          </a:xfrm>
          <a:prstGeom prst="rect">
            <a:avLst/>
          </a:prstGeom>
          <a:solidFill>
            <a:srgbClr val="C0F6F5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0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▶ </a:t>
            </a:r>
            <a:r>
              <a:rPr lang="ko-KR" altLang="en-US" sz="20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홍보 및 마무리</a:t>
            </a:r>
          </a:p>
        </p:txBody>
      </p:sp>
    </p:spTree>
    <p:extLst>
      <p:ext uri="{BB962C8B-B14F-4D97-AF65-F5344CB8AC3E}">
        <p14:creationId xmlns:p14="http://schemas.microsoft.com/office/powerpoint/2010/main" val="33111556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2E49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직사각형 34"/>
          <p:cNvSpPr/>
          <p:nvPr/>
        </p:nvSpPr>
        <p:spPr>
          <a:xfrm>
            <a:off x="272480" y="185826"/>
            <a:ext cx="9361040" cy="6480720"/>
          </a:xfrm>
          <a:prstGeom prst="rect">
            <a:avLst/>
          </a:prstGeom>
          <a:pattFill prst="dotGrid">
            <a:fgClr>
              <a:schemeClr val="accent3">
                <a:lumMod val="20000"/>
                <a:lumOff val="80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250000"/>
              </a:lnSpc>
            </a:pPr>
            <a:endParaRPr lang="ko-KR" altLang="en-US" dirty="0"/>
          </a:p>
        </p:txBody>
      </p:sp>
      <p:sp>
        <p:nvSpPr>
          <p:cNvPr id="74" name="직사각형 73"/>
          <p:cNvSpPr/>
          <p:nvPr/>
        </p:nvSpPr>
        <p:spPr>
          <a:xfrm>
            <a:off x="671926" y="1124744"/>
            <a:ext cx="8601554" cy="5220579"/>
          </a:xfrm>
          <a:prstGeom prst="rect">
            <a:avLst/>
          </a:prstGeom>
          <a:solidFill>
            <a:srgbClr val="DCF1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ko-KR" altLang="en-US" dirty="0"/>
          </a:p>
        </p:txBody>
      </p:sp>
      <p:sp>
        <p:nvSpPr>
          <p:cNvPr id="2" name="TextBox 1"/>
          <p:cNvSpPr txBox="1"/>
          <p:nvPr/>
        </p:nvSpPr>
        <p:spPr>
          <a:xfrm>
            <a:off x="1496616" y="1444775"/>
            <a:ext cx="74080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전용단말기 대신 </a:t>
            </a:r>
            <a:r>
              <a:rPr lang="ko-KR" altLang="en-US" b="1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스마트폰으로</a:t>
            </a:r>
            <a:r>
              <a:rPr lang="ko-KR" altLang="en-US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결제하면 어떤 장점이 있나요</a:t>
            </a:r>
            <a:r>
              <a:rPr lang="en-US" altLang="ko-KR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? </a:t>
            </a:r>
            <a:endParaRPr lang="ko-KR" altLang="en-US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640631" y="1916832"/>
            <a:ext cx="7264061" cy="1708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① 전용단말기를 대신하여 </a:t>
            </a:r>
            <a:r>
              <a:rPr lang="ko-KR" altLang="en-US" sz="160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스마트폰을</a:t>
            </a:r>
            <a:r>
              <a:rPr lang="ko-KR" altLang="en-US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통해 </a:t>
            </a:r>
            <a:r>
              <a:rPr lang="ko-KR" altLang="en-US" sz="160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전자바우처</a:t>
            </a:r>
            <a:r>
              <a:rPr lang="ko-KR" altLang="en-US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결제 시 전용단말기와 </a:t>
            </a:r>
            <a:endParaRPr lang="en-US" altLang="ko-KR" sz="16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  </a:t>
            </a:r>
            <a:r>
              <a:rPr lang="ko-KR" altLang="en-US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스마트폰을 중복하여 소지하지 않아도 되어 편리합니다</a:t>
            </a:r>
            <a:r>
              <a:rPr lang="en-US" altLang="ko-KR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>
              <a:lnSpc>
                <a:spcPct val="150000"/>
              </a:lnSpc>
            </a:pPr>
            <a:endParaRPr lang="en-US" altLang="ko-KR" sz="3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② 제공기관의 전용단말기 통신요금 부담이 완화됩니다</a:t>
            </a:r>
            <a:r>
              <a:rPr lang="en-US" altLang="ko-KR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>
              <a:lnSpc>
                <a:spcPct val="150000"/>
              </a:lnSpc>
            </a:pPr>
            <a:endParaRPr lang="en-US" altLang="ko-KR" sz="3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③ 제공인력카드 발급이 불필요합니다</a:t>
            </a:r>
            <a:r>
              <a:rPr lang="en-US" altLang="ko-KR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</a:p>
        </p:txBody>
      </p:sp>
      <p:sp>
        <p:nvSpPr>
          <p:cNvPr id="7" name="직사각형 6"/>
          <p:cNvSpPr/>
          <p:nvPr/>
        </p:nvSpPr>
        <p:spPr>
          <a:xfrm>
            <a:off x="1036522" y="1383159"/>
            <a:ext cx="556563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/>
            </a:scene3d>
            <a:sp3d contourW="19050" prstMaterial="clear">
              <a:bevelT w="50800" h="50800"/>
              <a:contourClr>
                <a:schemeClr val="accent5">
                  <a:tint val="70000"/>
                  <a:satMod val="180000"/>
                  <a:alpha val="70000"/>
                </a:schemeClr>
              </a:contourClr>
            </a:sp3d>
          </a:bodyPr>
          <a:lstStyle/>
          <a:p>
            <a:pPr algn="ctr"/>
            <a:r>
              <a:rPr lang="en-US" altLang="ko-KR" sz="2400" cap="none" spc="0" dirty="0">
                <a:ln/>
                <a:solidFill>
                  <a:srgbClr val="0066FF"/>
                </a:solidFill>
                <a:effectLst/>
              </a:rPr>
              <a:t>Q</a:t>
            </a:r>
            <a:r>
              <a:rPr lang="en-US" altLang="ko-KR" sz="1400" cap="none" spc="0" dirty="0">
                <a:ln/>
                <a:solidFill>
                  <a:srgbClr val="0066FF"/>
                </a:solidFill>
                <a:effectLst/>
              </a:rPr>
              <a:t>1</a:t>
            </a:r>
            <a:r>
              <a:rPr lang="en-US" altLang="ko-KR" sz="1200" cap="none" spc="0" dirty="0">
                <a:ln/>
                <a:solidFill>
                  <a:srgbClr val="0066FF"/>
                </a:solidFill>
                <a:effectLst/>
              </a:rPr>
              <a:t>.</a:t>
            </a:r>
          </a:p>
        </p:txBody>
      </p:sp>
      <p:sp>
        <p:nvSpPr>
          <p:cNvPr id="29" name="직사각형 28"/>
          <p:cNvSpPr/>
          <p:nvPr/>
        </p:nvSpPr>
        <p:spPr>
          <a:xfrm>
            <a:off x="1352600" y="1916832"/>
            <a:ext cx="319318" cy="33855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/>
            </a:scene3d>
            <a:sp3d contourW="19050" prstMaterial="clear">
              <a:bevelT w="50800" h="50800"/>
              <a:contourClr>
                <a:schemeClr val="accent5">
                  <a:tint val="70000"/>
                  <a:satMod val="180000"/>
                  <a:alpha val="70000"/>
                </a:schemeClr>
              </a:contourClr>
            </a:sp3d>
          </a:bodyPr>
          <a:lstStyle/>
          <a:p>
            <a:pPr algn="ctr"/>
            <a:r>
              <a:rPr lang="en-US" altLang="ko-KR" sz="1600" dirty="0">
                <a:ln/>
                <a:solidFill>
                  <a:srgbClr val="28BECE"/>
                </a:solidFill>
              </a:rPr>
              <a:t>A</a:t>
            </a:r>
            <a:endParaRPr lang="en-US" altLang="ko-KR" sz="1200" cap="none" spc="0" dirty="0">
              <a:ln/>
              <a:solidFill>
                <a:srgbClr val="28BECE"/>
              </a:solidFill>
              <a:effectLst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1496616" y="3706640"/>
            <a:ext cx="74080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초기</a:t>
            </a:r>
            <a:r>
              <a:rPr lang="en-US" altLang="ko-KR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비밀번호를 모르겠습니다</a:t>
            </a:r>
            <a:r>
              <a:rPr lang="en-US" altLang="ko-KR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  <a:r>
              <a:rPr lang="ko-KR" altLang="en-US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초기 비밀번호는 어떻게 되나요</a:t>
            </a:r>
            <a:r>
              <a:rPr lang="en-US" altLang="ko-KR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?</a:t>
            </a:r>
            <a:endParaRPr lang="ko-KR" altLang="en-US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640631" y="4106689"/>
            <a:ext cx="6984777" cy="2146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① </a:t>
            </a:r>
            <a:r>
              <a:rPr lang="ko-KR" altLang="en-US" sz="160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전자바우처</a:t>
            </a:r>
            <a:r>
              <a:rPr lang="ko-KR" altLang="en-US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60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결제앱의</a:t>
            </a:r>
            <a:r>
              <a:rPr lang="ko-KR" altLang="en-US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ID</a:t>
            </a:r>
            <a:r>
              <a:rPr lang="ko-KR" altLang="en-US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는 제공인력의 휴대전화 번호와 동일하며</a:t>
            </a:r>
            <a:r>
              <a:rPr lang="en-US" altLang="ko-KR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ko-KR" altLang="en-US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비밀        </a:t>
            </a:r>
            <a:endParaRPr lang="en-US" altLang="ko-KR" sz="16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  번호는 </a:t>
            </a:r>
            <a:r>
              <a:rPr lang="en-US" altLang="ko-KR" sz="160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ssis</a:t>
            </a:r>
            <a:r>
              <a:rPr lang="en-US" altLang="ko-KR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@</a:t>
            </a:r>
            <a:r>
              <a:rPr lang="ko-KR" altLang="en-US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휴대전화 </a:t>
            </a:r>
            <a:r>
              <a:rPr lang="ko-KR" altLang="en-US" sz="160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뒷</a:t>
            </a:r>
            <a:r>
              <a:rPr lang="ko-KR" altLang="en-US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번호 </a:t>
            </a:r>
            <a:r>
              <a:rPr lang="en-US" altLang="ko-KR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4</a:t>
            </a:r>
            <a:r>
              <a:rPr lang="ko-KR" altLang="en-US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자리로 자동 설정됩니다</a:t>
            </a:r>
            <a:r>
              <a:rPr lang="en-US" altLang="ko-KR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en-US" altLang="ko-KR" sz="14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endParaRPr lang="en-US" altLang="ko-KR" sz="3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③ 초기 로그인 이후</a:t>
            </a:r>
            <a:r>
              <a:rPr lang="en-US" altLang="ko-KR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특수문자</a:t>
            </a:r>
            <a:r>
              <a:rPr lang="en-US" altLang="ko-KR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숫자</a:t>
            </a:r>
            <a:r>
              <a:rPr lang="en-US" altLang="ko-KR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영문을 조합한 </a:t>
            </a:r>
            <a:r>
              <a:rPr lang="en-US" altLang="ko-KR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10</a:t>
            </a:r>
            <a:r>
              <a:rPr lang="ko-KR" altLang="en-US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자리 이상의 문자로 </a:t>
            </a:r>
            <a:endParaRPr lang="en-US" altLang="ko-KR" sz="16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  </a:t>
            </a:r>
            <a:r>
              <a:rPr lang="ko-KR" altLang="en-US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재설정 해야 이용 가능합니다</a:t>
            </a:r>
            <a:r>
              <a:rPr lang="en-US" altLang="ko-KR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※ </a:t>
            </a:r>
            <a:r>
              <a:rPr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정보통신망 이용촉진 및 정보보호 등에 관한 법률 제 </a:t>
            </a:r>
            <a:r>
              <a:rPr lang="en-US" altLang="ko-KR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28</a:t>
            </a:r>
            <a:r>
              <a:rPr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조 및 동법 시행령 제</a:t>
            </a:r>
            <a:r>
              <a:rPr lang="en-US" altLang="ko-KR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15</a:t>
            </a:r>
            <a:r>
              <a:rPr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조</a:t>
            </a:r>
            <a:r>
              <a:rPr lang="en-US" altLang="ko-KR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개인정보의 보호조치</a:t>
            </a:r>
            <a:r>
              <a:rPr lang="en-US" altLang="ko-KR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),</a:t>
            </a:r>
          </a:p>
          <a:p>
            <a:pPr>
              <a:lnSpc>
                <a:spcPct val="150000"/>
              </a:lnSpc>
            </a:pPr>
            <a:r>
              <a:rPr lang="en-US" altLang="ko-KR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  </a:t>
            </a:r>
            <a:r>
              <a:rPr lang="ko-KR" altLang="en-US" sz="110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행정안전부고시</a:t>
            </a:r>
            <a:r>
              <a:rPr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제</a:t>
            </a:r>
            <a:r>
              <a:rPr lang="en-US" altLang="ko-KR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2019-47</a:t>
            </a:r>
            <a:r>
              <a:rPr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호</a:t>
            </a:r>
            <a:r>
              <a:rPr lang="en-US" altLang="ko-KR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(2019.6.7.) </a:t>
            </a:r>
            <a:r>
              <a:rPr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「개인정보의 안전성 확보조치 기준」</a:t>
            </a:r>
          </a:p>
        </p:txBody>
      </p:sp>
      <p:sp>
        <p:nvSpPr>
          <p:cNvPr id="32" name="직사각형 31"/>
          <p:cNvSpPr/>
          <p:nvPr/>
        </p:nvSpPr>
        <p:spPr>
          <a:xfrm>
            <a:off x="1036522" y="3645024"/>
            <a:ext cx="556563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/>
            </a:scene3d>
            <a:sp3d contourW="19050" prstMaterial="clear">
              <a:bevelT w="50800" h="50800"/>
              <a:contourClr>
                <a:schemeClr val="accent5">
                  <a:tint val="70000"/>
                  <a:satMod val="180000"/>
                  <a:alpha val="70000"/>
                </a:schemeClr>
              </a:contourClr>
            </a:sp3d>
          </a:bodyPr>
          <a:lstStyle/>
          <a:p>
            <a:pPr algn="ctr"/>
            <a:r>
              <a:rPr lang="en-US" altLang="ko-KR" sz="2400" cap="none" spc="0" dirty="0">
                <a:ln/>
                <a:solidFill>
                  <a:srgbClr val="0066FF"/>
                </a:solidFill>
                <a:effectLst/>
              </a:rPr>
              <a:t>Q</a:t>
            </a:r>
            <a:r>
              <a:rPr lang="en-US" altLang="ko-KR" sz="1400" cap="none" spc="0" dirty="0">
                <a:ln/>
                <a:solidFill>
                  <a:srgbClr val="0066FF"/>
                </a:solidFill>
                <a:effectLst/>
              </a:rPr>
              <a:t>2</a:t>
            </a:r>
            <a:r>
              <a:rPr lang="en-US" altLang="ko-KR" sz="1200" cap="none" spc="0" dirty="0">
                <a:ln/>
                <a:solidFill>
                  <a:srgbClr val="0066FF"/>
                </a:solidFill>
                <a:effectLst/>
              </a:rPr>
              <a:t>.</a:t>
            </a:r>
          </a:p>
        </p:txBody>
      </p:sp>
      <p:sp>
        <p:nvSpPr>
          <p:cNvPr id="33" name="직사각형 32"/>
          <p:cNvSpPr/>
          <p:nvPr/>
        </p:nvSpPr>
        <p:spPr>
          <a:xfrm>
            <a:off x="1352600" y="4106689"/>
            <a:ext cx="319318" cy="33855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/>
            </a:scene3d>
            <a:sp3d contourW="19050" prstMaterial="clear">
              <a:bevelT w="50800" h="50800"/>
              <a:contourClr>
                <a:schemeClr val="accent5">
                  <a:tint val="70000"/>
                  <a:satMod val="180000"/>
                  <a:alpha val="70000"/>
                </a:schemeClr>
              </a:contourClr>
            </a:sp3d>
          </a:bodyPr>
          <a:lstStyle/>
          <a:p>
            <a:pPr algn="ctr"/>
            <a:r>
              <a:rPr lang="en-US" altLang="ko-KR" sz="1600" dirty="0">
                <a:ln/>
                <a:solidFill>
                  <a:srgbClr val="28BECE"/>
                </a:solidFill>
              </a:rPr>
              <a:t>A</a:t>
            </a:r>
            <a:endParaRPr lang="en-US" altLang="ko-KR" sz="1200" cap="none" spc="0" dirty="0">
              <a:ln/>
              <a:solidFill>
                <a:srgbClr val="28BECE"/>
              </a:solidFill>
              <a:effectLst/>
            </a:endParaRPr>
          </a:p>
        </p:txBody>
      </p:sp>
      <p:cxnSp>
        <p:nvCxnSpPr>
          <p:cNvPr id="36" name="직선 연결선 35"/>
          <p:cNvCxnSpPr/>
          <p:nvPr/>
        </p:nvCxnSpPr>
        <p:spPr>
          <a:xfrm>
            <a:off x="671926" y="762983"/>
            <a:ext cx="5721233" cy="0"/>
          </a:xfrm>
          <a:prstGeom prst="line">
            <a:avLst/>
          </a:prstGeom>
          <a:ln w="22225">
            <a:solidFill>
              <a:srgbClr val="C2E49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Box 36"/>
          <p:cNvSpPr txBox="1"/>
          <p:nvPr/>
        </p:nvSpPr>
        <p:spPr>
          <a:xfrm>
            <a:off x="344488" y="239763"/>
            <a:ext cx="55684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dirty="0"/>
              <a:t>  </a:t>
            </a:r>
            <a:r>
              <a:rPr lang="en-US" altLang="ko-KR" sz="2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07. </a:t>
            </a:r>
            <a:r>
              <a:rPr lang="ko-KR" altLang="en-US" sz="2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스마트폰 결제 자주 묻는 </a:t>
            </a:r>
            <a:r>
              <a:rPr lang="en-US" altLang="ko-KR" sz="2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FAQ</a:t>
            </a:r>
            <a:endParaRPr lang="ko-KR" altLang="en-US" sz="22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8" name="직사각형 37">
            <a:extLst>
              <a:ext uri="{FF2B5EF4-FFF2-40B4-BE49-F238E27FC236}">
                <a16:creationId xmlns:a16="http://schemas.microsoft.com/office/drawing/2014/main" id="{FFD3BAB3-E24D-437C-AC87-590989D4BC25}"/>
              </a:ext>
            </a:extLst>
          </p:cNvPr>
          <p:cNvSpPr/>
          <p:nvPr/>
        </p:nvSpPr>
        <p:spPr>
          <a:xfrm>
            <a:off x="9201473" y="6361583"/>
            <a:ext cx="432048" cy="30777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ko-KR" sz="1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18</a:t>
            </a:r>
            <a:endParaRPr lang="en-US" altLang="ko-KR" sz="1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537162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2E49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직사각형 29"/>
          <p:cNvSpPr/>
          <p:nvPr/>
        </p:nvSpPr>
        <p:spPr>
          <a:xfrm>
            <a:off x="272480" y="185826"/>
            <a:ext cx="9361040" cy="6480720"/>
          </a:xfrm>
          <a:prstGeom prst="rect">
            <a:avLst/>
          </a:prstGeom>
          <a:pattFill prst="dotGrid">
            <a:fgClr>
              <a:schemeClr val="accent3">
                <a:lumMod val="20000"/>
                <a:lumOff val="80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250000"/>
              </a:lnSpc>
            </a:pPr>
            <a:endParaRPr lang="ko-KR" altLang="en-US" dirty="0"/>
          </a:p>
        </p:txBody>
      </p:sp>
      <p:cxnSp>
        <p:nvCxnSpPr>
          <p:cNvPr id="31" name="직선 연결선 30"/>
          <p:cNvCxnSpPr/>
          <p:nvPr/>
        </p:nvCxnSpPr>
        <p:spPr>
          <a:xfrm>
            <a:off x="671926" y="762983"/>
            <a:ext cx="5721233" cy="0"/>
          </a:xfrm>
          <a:prstGeom prst="line">
            <a:avLst/>
          </a:prstGeom>
          <a:ln w="22225">
            <a:solidFill>
              <a:srgbClr val="C2E49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Box 31"/>
          <p:cNvSpPr txBox="1"/>
          <p:nvPr/>
        </p:nvSpPr>
        <p:spPr>
          <a:xfrm>
            <a:off x="344488" y="239763"/>
            <a:ext cx="55684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dirty="0"/>
              <a:t>  </a:t>
            </a:r>
            <a:r>
              <a:rPr lang="en-US" altLang="ko-KR" sz="2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07. </a:t>
            </a:r>
            <a:r>
              <a:rPr lang="ko-KR" altLang="en-US" sz="2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스마트폰 결제 자주 묻는 </a:t>
            </a:r>
            <a:r>
              <a:rPr lang="en-US" altLang="ko-KR" sz="2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FAQ</a:t>
            </a:r>
            <a:endParaRPr lang="ko-KR" altLang="en-US" sz="22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4" name="직사각형 33"/>
          <p:cNvSpPr/>
          <p:nvPr/>
        </p:nvSpPr>
        <p:spPr>
          <a:xfrm>
            <a:off x="671926" y="1124744"/>
            <a:ext cx="8601554" cy="5220579"/>
          </a:xfrm>
          <a:prstGeom prst="rect">
            <a:avLst/>
          </a:prstGeom>
          <a:solidFill>
            <a:srgbClr val="DCF1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ko-KR" altLang="en-US" dirty="0"/>
          </a:p>
        </p:txBody>
      </p:sp>
      <p:grpSp>
        <p:nvGrpSpPr>
          <p:cNvPr id="3" name="그룹 2"/>
          <p:cNvGrpSpPr/>
          <p:nvPr/>
        </p:nvGrpSpPr>
        <p:grpSpPr>
          <a:xfrm>
            <a:off x="1036522" y="1412776"/>
            <a:ext cx="7868170" cy="2005191"/>
            <a:chOff x="1036522" y="1383159"/>
            <a:chExt cx="7868170" cy="2005191"/>
          </a:xfrm>
        </p:grpSpPr>
        <p:sp>
          <p:nvSpPr>
            <p:cNvPr id="2" name="TextBox 1"/>
            <p:cNvSpPr txBox="1"/>
            <p:nvPr/>
          </p:nvSpPr>
          <p:spPr>
            <a:xfrm>
              <a:off x="1496616" y="1444775"/>
              <a:ext cx="740807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b="1" dirty="0" err="1">
                  <a:latin typeface="맑은 고딕" panose="020B0503020000020004" pitchFamily="50" charset="-127"/>
                  <a:ea typeface="맑은 고딕" panose="020B0503020000020004" pitchFamily="50" charset="-127"/>
                </a:rPr>
                <a:t>전자바우처</a:t>
              </a:r>
              <a:r>
                <a:rPr lang="ko-KR" altLang="en-US" b="1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 </a:t>
              </a:r>
              <a:r>
                <a:rPr lang="ko-KR" altLang="en-US" b="1" dirty="0" err="1">
                  <a:latin typeface="맑은 고딕" panose="020B0503020000020004" pitchFamily="50" charset="-127"/>
                  <a:ea typeface="맑은 고딕" panose="020B0503020000020004" pitchFamily="50" charset="-127"/>
                </a:rPr>
                <a:t>결제앱의</a:t>
              </a:r>
              <a:r>
                <a:rPr lang="ko-KR" altLang="en-US" b="1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 비밀번호를 잊어버렸습니다</a:t>
              </a:r>
              <a:r>
                <a:rPr lang="en-US" altLang="ko-KR" b="1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. </a:t>
              </a:r>
              <a:r>
                <a:rPr lang="ko-KR" altLang="en-US" b="1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어떻게 하나요</a:t>
              </a:r>
              <a:r>
                <a:rPr lang="en-US" altLang="ko-KR" b="1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?</a:t>
              </a:r>
              <a:endParaRPr lang="ko-KR" altLang="en-US" b="1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7" name="직사각형 6"/>
            <p:cNvSpPr/>
            <p:nvPr/>
          </p:nvSpPr>
          <p:spPr>
            <a:xfrm>
              <a:off x="1036522" y="1383159"/>
              <a:ext cx="556563" cy="461665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  <a:scene3d>
                <a:camera prst="orthographicFront"/>
                <a:lightRig rig="flat" dir="tl"/>
              </a:scene3d>
              <a:sp3d contourW="19050" prstMaterial="clear">
                <a:bevelT w="50800" h="50800"/>
                <a:contourClr>
                  <a:schemeClr val="accent5">
                    <a:tint val="70000"/>
                    <a:satMod val="180000"/>
                    <a:alpha val="70000"/>
                  </a:schemeClr>
                </a:contourClr>
              </a:sp3d>
            </a:bodyPr>
            <a:lstStyle/>
            <a:p>
              <a:pPr algn="ctr"/>
              <a:r>
                <a:rPr lang="en-US" altLang="ko-KR" sz="2400" cap="none" spc="0" dirty="0">
                  <a:ln/>
                  <a:solidFill>
                    <a:srgbClr val="0066FF"/>
                  </a:solidFill>
                  <a:effectLst/>
                </a:rPr>
                <a:t>Q</a:t>
              </a:r>
              <a:r>
                <a:rPr lang="en-US" altLang="ko-KR" sz="1400" dirty="0">
                  <a:ln/>
                  <a:solidFill>
                    <a:srgbClr val="0066FF"/>
                  </a:solidFill>
                </a:rPr>
                <a:t>3</a:t>
              </a:r>
              <a:r>
                <a:rPr lang="en-US" altLang="ko-KR" sz="1200" cap="none" spc="0" dirty="0">
                  <a:ln/>
                  <a:solidFill>
                    <a:srgbClr val="0066FF"/>
                  </a:solidFill>
                  <a:effectLst/>
                </a:rPr>
                <a:t>.</a:t>
              </a:r>
            </a:p>
          </p:txBody>
        </p:sp>
        <p:sp>
          <p:nvSpPr>
            <p:cNvPr id="29" name="직사각형 28"/>
            <p:cNvSpPr/>
            <p:nvPr/>
          </p:nvSpPr>
          <p:spPr>
            <a:xfrm>
              <a:off x="1397495" y="1856378"/>
              <a:ext cx="319318" cy="338554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  <a:scene3d>
                <a:camera prst="orthographicFront"/>
                <a:lightRig rig="flat" dir="tl"/>
              </a:scene3d>
              <a:sp3d contourW="19050" prstMaterial="clear">
                <a:bevelT w="50800" h="50800"/>
                <a:contourClr>
                  <a:schemeClr val="accent5">
                    <a:tint val="70000"/>
                    <a:satMod val="180000"/>
                    <a:alpha val="70000"/>
                  </a:schemeClr>
                </a:contourClr>
              </a:sp3d>
            </a:bodyPr>
            <a:lstStyle/>
            <a:p>
              <a:pPr algn="ctr"/>
              <a:r>
                <a:rPr lang="en-US" altLang="ko-KR" sz="1600" dirty="0">
                  <a:ln/>
                  <a:solidFill>
                    <a:srgbClr val="28BECE"/>
                  </a:solidFill>
                </a:rPr>
                <a:t>A</a:t>
              </a:r>
              <a:endParaRPr lang="en-US" altLang="ko-KR" sz="1200" cap="none" spc="0" dirty="0">
                <a:ln/>
                <a:solidFill>
                  <a:srgbClr val="28BECE"/>
                </a:solidFill>
                <a:effectLst/>
              </a:endParaRP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1640631" y="1818690"/>
              <a:ext cx="7056785" cy="15696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ko-KR" altLang="en-US" sz="1600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① 제공기관에서 비밀번호 초기화가 가능합니다</a:t>
              </a:r>
              <a:r>
                <a:rPr lang="en-US" altLang="ko-KR" sz="1600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. </a:t>
              </a:r>
              <a:r>
                <a:rPr lang="ko-KR" altLang="en-US" sz="1600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비밀번호를 잊어버린 경우</a:t>
              </a:r>
              <a:r>
                <a:rPr lang="en-US" altLang="ko-KR" sz="1600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 </a:t>
              </a:r>
            </a:p>
            <a:p>
              <a:pPr>
                <a:lnSpc>
                  <a:spcPct val="150000"/>
                </a:lnSpc>
              </a:pPr>
              <a:r>
                <a:rPr lang="en-US" altLang="ko-KR" sz="1600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    </a:t>
              </a:r>
              <a:r>
                <a:rPr lang="ko-KR" altLang="en-US" sz="1600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해당 제공기관으로 문의하여 초기 비밀번호로 설정 바랍니다</a:t>
              </a:r>
              <a:r>
                <a:rPr lang="en-US" altLang="ko-KR" sz="1600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.</a:t>
              </a:r>
              <a:endParaRPr lang="en-US" altLang="ko-KR" sz="400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>
                <a:lnSpc>
                  <a:spcPct val="150000"/>
                </a:lnSpc>
              </a:pPr>
              <a:r>
                <a:rPr lang="ko-KR" altLang="en-US" sz="1600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② </a:t>
              </a:r>
              <a:r>
                <a:rPr lang="en-US" altLang="ko-KR" sz="1600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[</a:t>
              </a:r>
              <a:r>
                <a:rPr lang="ko-KR" altLang="en-US" sz="1600" dirty="0" err="1">
                  <a:latin typeface="맑은 고딕" panose="020B0503020000020004" pitchFamily="50" charset="-127"/>
                  <a:ea typeface="맑은 고딕" panose="020B0503020000020004" pitchFamily="50" charset="-127"/>
                </a:rPr>
                <a:t>전자바우처</a:t>
              </a:r>
              <a:r>
                <a:rPr lang="ko-KR" altLang="en-US" sz="1600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 시스템</a:t>
              </a:r>
              <a:r>
                <a:rPr lang="en-US" altLang="ko-KR" sz="1600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] – [</a:t>
              </a:r>
              <a:r>
                <a:rPr lang="ko-KR" altLang="en-US" sz="1600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제공기관관리</a:t>
              </a:r>
              <a:r>
                <a:rPr lang="en-US" altLang="ko-KR" sz="1600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] –</a:t>
              </a:r>
              <a:r>
                <a:rPr lang="ko-KR" altLang="en-US" sz="1600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 </a:t>
              </a:r>
              <a:r>
                <a:rPr lang="en-US" altLang="ko-KR" sz="1600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[</a:t>
              </a:r>
              <a:r>
                <a:rPr lang="ko-KR" altLang="en-US" sz="1600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단말기통합관리</a:t>
              </a:r>
              <a:r>
                <a:rPr lang="en-US" altLang="ko-KR" sz="1600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]</a:t>
              </a:r>
              <a:r>
                <a:rPr lang="ko-KR" altLang="en-US" sz="1600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 화면에서 제공     </a:t>
              </a:r>
              <a:endParaRPr lang="en-US" altLang="ko-KR" sz="1600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>
                <a:lnSpc>
                  <a:spcPct val="150000"/>
                </a:lnSpc>
              </a:pPr>
              <a:r>
                <a:rPr lang="en-US" altLang="ko-KR" sz="1600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    </a:t>
              </a:r>
              <a:r>
                <a:rPr lang="ko-KR" altLang="en-US" sz="1600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인력 스마트폰 조회 후 더블클릭하여 상세 화면에서 초기화 버튼 클릭</a:t>
              </a:r>
            </a:p>
          </p:txBody>
        </p:sp>
      </p:grpSp>
      <p:grpSp>
        <p:nvGrpSpPr>
          <p:cNvPr id="35" name="그룹 34"/>
          <p:cNvGrpSpPr/>
          <p:nvPr/>
        </p:nvGrpSpPr>
        <p:grpSpPr>
          <a:xfrm>
            <a:off x="1047928" y="3501008"/>
            <a:ext cx="7937520" cy="2172583"/>
            <a:chOff x="1043736" y="1383159"/>
            <a:chExt cx="7937520" cy="2172583"/>
          </a:xfrm>
        </p:grpSpPr>
        <p:sp>
          <p:nvSpPr>
            <p:cNvPr id="36" name="TextBox 35"/>
            <p:cNvSpPr txBox="1"/>
            <p:nvPr/>
          </p:nvSpPr>
          <p:spPr>
            <a:xfrm>
              <a:off x="1496616" y="1444775"/>
              <a:ext cx="740807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b="1" spc="-140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스마트폰 한대로 여러 제공기관에 소속된 제공인력도 사용 가능한가요</a:t>
              </a:r>
              <a:r>
                <a:rPr lang="en-US" altLang="ko-KR" b="1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?</a:t>
              </a:r>
              <a:endParaRPr lang="ko-KR" altLang="en-US" b="1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37" name="직사각형 36"/>
            <p:cNvSpPr/>
            <p:nvPr/>
          </p:nvSpPr>
          <p:spPr>
            <a:xfrm>
              <a:off x="1043736" y="1383159"/>
              <a:ext cx="542136" cy="461665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  <a:scene3d>
                <a:camera prst="orthographicFront"/>
                <a:lightRig rig="flat" dir="tl"/>
              </a:scene3d>
              <a:sp3d contourW="19050" prstMaterial="clear">
                <a:bevelT w="50800" h="50800"/>
                <a:contourClr>
                  <a:schemeClr val="accent5">
                    <a:tint val="70000"/>
                    <a:satMod val="180000"/>
                    <a:alpha val="70000"/>
                  </a:schemeClr>
                </a:contourClr>
              </a:sp3d>
            </a:bodyPr>
            <a:lstStyle/>
            <a:p>
              <a:pPr algn="ctr"/>
              <a:r>
                <a:rPr lang="en-US" altLang="ko-KR" sz="2400" cap="none" spc="0" dirty="0">
                  <a:ln/>
                  <a:solidFill>
                    <a:srgbClr val="0066FF"/>
                  </a:solidFill>
                  <a:effectLst/>
                </a:rPr>
                <a:t>Q</a:t>
              </a:r>
              <a:r>
                <a:rPr lang="en-US" altLang="ko-KR" sz="1200" cap="none" spc="0" dirty="0">
                  <a:ln/>
                  <a:solidFill>
                    <a:srgbClr val="0066FF"/>
                  </a:solidFill>
                  <a:effectLst/>
                </a:rPr>
                <a:t>4.</a:t>
              </a:r>
            </a:p>
          </p:txBody>
        </p:sp>
        <p:sp>
          <p:nvSpPr>
            <p:cNvPr id="38" name="직사각형 37"/>
            <p:cNvSpPr/>
            <p:nvPr/>
          </p:nvSpPr>
          <p:spPr>
            <a:xfrm>
              <a:off x="1352600" y="1916832"/>
              <a:ext cx="319318" cy="338554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  <a:scene3d>
                <a:camera prst="orthographicFront"/>
                <a:lightRig rig="flat" dir="tl"/>
              </a:scene3d>
              <a:sp3d contourW="19050" prstMaterial="clear">
                <a:bevelT w="50800" h="50800"/>
                <a:contourClr>
                  <a:schemeClr val="accent5">
                    <a:tint val="70000"/>
                    <a:satMod val="180000"/>
                    <a:alpha val="70000"/>
                  </a:schemeClr>
                </a:contourClr>
              </a:sp3d>
            </a:bodyPr>
            <a:lstStyle/>
            <a:p>
              <a:pPr algn="ctr"/>
              <a:r>
                <a:rPr lang="en-US" altLang="ko-KR" sz="1600" dirty="0">
                  <a:ln/>
                  <a:solidFill>
                    <a:srgbClr val="28BECE"/>
                  </a:solidFill>
                </a:rPr>
                <a:t>A</a:t>
              </a:r>
              <a:endParaRPr lang="en-US" altLang="ko-KR" sz="1200" cap="none" spc="0" dirty="0">
                <a:ln/>
                <a:solidFill>
                  <a:srgbClr val="28BECE"/>
                </a:solidFill>
                <a:effectLst/>
              </a:endParaRPr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1640631" y="1916832"/>
              <a:ext cx="7340625" cy="16389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ko-KR" altLang="en-US" sz="1600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네</a:t>
              </a:r>
              <a:r>
                <a:rPr lang="en-US" altLang="ko-KR" sz="1600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, </a:t>
              </a:r>
              <a:r>
                <a:rPr lang="ko-KR" altLang="en-US" sz="1600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가능합니다</a:t>
              </a:r>
              <a:r>
                <a:rPr lang="en-US" altLang="ko-KR" sz="1600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. </a:t>
              </a:r>
              <a:r>
                <a:rPr lang="ko-KR" altLang="en-US" sz="1600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두 곳 이상의 제공기관에 소속된 </a:t>
              </a:r>
              <a:r>
                <a:rPr lang="ko-KR" altLang="en-US" sz="1600" dirty="0" err="1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제공인력의</a:t>
              </a:r>
              <a:r>
                <a:rPr lang="ko-KR" altLang="en-US" sz="1600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 경우</a:t>
              </a:r>
              <a:r>
                <a:rPr lang="en-US" altLang="ko-KR" sz="1600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 </a:t>
              </a:r>
              <a:r>
                <a:rPr lang="ko-KR" altLang="en-US" sz="1600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로그인 후 </a:t>
              </a:r>
              <a:endParaRPr lang="en-US" altLang="ko-KR" sz="1600" dirty="0" smtClean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>
                <a:lnSpc>
                  <a:spcPct val="150000"/>
                </a:lnSpc>
              </a:pPr>
              <a:r>
                <a:rPr lang="ko-KR" altLang="en-US" sz="1600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해당되는 제공기관을 선택 후 이용하시기 바랍니다</a:t>
              </a:r>
              <a:r>
                <a:rPr lang="en-US" altLang="ko-KR" sz="1600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.</a:t>
              </a:r>
            </a:p>
            <a:p>
              <a:pPr>
                <a:lnSpc>
                  <a:spcPct val="150000"/>
                </a:lnSpc>
              </a:pPr>
              <a:r>
                <a:rPr lang="ko-KR" altLang="en-US" sz="1600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단</a:t>
              </a:r>
              <a:r>
                <a:rPr lang="en-US" altLang="ko-KR" sz="1600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, </a:t>
              </a:r>
              <a:r>
                <a:rPr lang="ko-KR" altLang="en-US" sz="1600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제공기관에서 스마트폰 사용 </a:t>
              </a:r>
              <a:r>
                <a:rPr lang="ko-KR" altLang="en-US" sz="1600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등록 후에 </a:t>
              </a:r>
              <a:r>
                <a:rPr lang="ko-KR" altLang="en-US" sz="1600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스마트폰 로그인 시 제공기관을 </a:t>
              </a:r>
              <a:endParaRPr lang="en-US" altLang="ko-KR" sz="1600" dirty="0" smtClean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>
                <a:lnSpc>
                  <a:spcPct val="150000"/>
                </a:lnSpc>
              </a:pPr>
              <a:r>
                <a:rPr lang="ko-KR" altLang="en-US" sz="1600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선택 </a:t>
              </a:r>
              <a:r>
                <a:rPr lang="ko-KR" altLang="en-US" sz="1600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할 수 있습니다</a:t>
              </a:r>
              <a:r>
                <a:rPr lang="en-US" altLang="ko-KR" sz="1600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.</a:t>
              </a:r>
            </a:p>
            <a:p>
              <a:pPr>
                <a:lnSpc>
                  <a:spcPct val="150000"/>
                </a:lnSpc>
              </a:pPr>
              <a:endParaRPr lang="en-US" altLang="ko-KR" sz="300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sp>
        <p:nvSpPr>
          <p:cNvPr id="41" name="직사각형 40"/>
          <p:cNvSpPr/>
          <p:nvPr/>
        </p:nvSpPr>
        <p:spPr>
          <a:xfrm>
            <a:off x="272480" y="6361583"/>
            <a:ext cx="399446" cy="30777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ko-KR" sz="1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19</a:t>
            </a:r>
            <a:endParaRPr lang="en-US" altLang="ko-KR" sz="1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132194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2E49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직사각형 54"/>
          <p:cNvSpPr/>
          <p:nvPr/>
        </p:nvSpPr>
        <p:spPr>
          <a:xfrm>
            <a:off x="272480" y="185826"/>
            <a:ext cx="9361040" cy="6480720"/>
          </a:xfrm>
          <a:prstGeom prst="rect">
            <a:avLst/>
          </a:prstGeom>
          <a:pattFill prst="dotGrid">
            <a:fgClr>
              <a:schemeClr val="accent3">
                <a:lumMod val="20000"/>
                <a:lumOff val="80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250000"/>
              </a:lnSpc>
            </a:pPr>
            <a:endParaRPr lang="ko-KR" altLang="en-US" dirty="0"/>
          </a:p>
        </p:txBody>
      </p:sp>
      <p:cxnSp>
        <p:nvCxnSpPr>
          <p:cNvPr id="56" name="직선 연결선 55"/>
          <p:cNvCxnSpPr/>
          <p:nvPr/>
        </p:nvCxnSpPr>
        <p:spPr>
          <a:xfrm>
            <a:off x="671926" y="762983"/>
            <a:ext cx="5721233" cy="0"/>
          </a:xfrm>
          <a:prstGeom prst="line">
            <a:avLst/>
          </a:prstGeom>
          <a:ln w="22225">
            <a:solidFill>
              <a:srgbClr val="C2E49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TextBox 56"/>
          <p:cNvSpPr txBox="1"/>
          <p:nvPr/>
        </p:nvSpPr>
        <p:spPr>
          <a:xfrm>
            <a:off x="344488" y="239763"/>
            <a:ext cx="55684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dirty="0"/>
              <a:t>  </a:t>
            </a:r>
            <a:r>
              <a:rPr lang="en-US" altLang="ko-KR" sz="2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07. </a:t>
            </a:r>
            <a:r>
              <a:rPr lang="ko-KR" altLang="en-US" sz="2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스마트폰 결제 자주 묻는 </a:t>
            </a:r>
            <a:r>
              <a:rPr lang="en-US" altLang="ko-KR" sz="2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FAQ</a:t>
            </a:r>
            <a:endParaRPr lang="ko-KR" altLang="en-US" sz="22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8" name="직사각형 57"/>
          <p:cNvSpPr/>
          <p:nvPr/>
        </p:nvSpPr>
        <p:spPr>
          <a:xfrm>
            <a:off x="671926" y="1124744"/>
            <a:ext cx="8601554" cy="5220579"/>
          </a:xfrm>
          <a:prstGeom prst="rect">
            <a:avLst/>
          </a:prstGeom>
          <a:solidFill>
            <a:srgbClr val="DCF1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ko-KR" altLang="en-US" dirty="0"/>
          </a:p>
        </p:txBody>
      </p:sp>
      <p:grpSp>
        <p:nvGrpSpPr>
          <p:cNvPr id="38" name="그룹 37"/>
          <p:cNvGrpSpPr/>
          <p:nvPr/>
        </p:nvGrpSpPr>
        <p:grpSpPr>
          <a:xfrm>
            <a:off x="1036522" y="1412776"/>
            <a:ext cx="7868170" cy="1734002"/>
            <a:chOff x="1036522" y="1383159"/>
            <a:chExt cx="7868170" cy="1734002"/>
          </a:xfrm>
        </p:grpSpPr>
        <p:sp>
          <p:nvSpPr>
            <p:cNvPr id="40" name="TextBox 39"/>
            <p:cNvSpPr txBox="1"/>
            <p:nvPr/>
          </p:nvSpPr>
          <p:spPr>
            <a:xfrm>
              <a:off x="1496616" y="1444775"/>
              <a:ext cx="740807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b="1" dirty="0" err="1">
                  <a:latin typeface="맑은 고딕" panose="020B0503020000020004" pitchFamily="50" charset="-127"/>
                  <a:ea typeface="맑은 고딕" panose="020B0503020000020004" pitchFamily="50" charset="-127"/>
                </a:rPr>
                <a:t>전자바우처</a:t>
              </a:r>
              <a:r>
                <a:rPr lang="ko-KR" altLang="en-US" b="1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 결제가능 </a:t>
              </a:r>
              <a:r>
                <a:rPr lang="ko-KR" altLang="en-US" b="1" dirty="0" err="1">
                  <a:latin typeface="맑은 고딕" panose="020B0503020000020004" pitchFamily="50" charset="-127"/>
                  <a:ea typeface="맑은 고딕" panose="020B0503020000020004" pitchFamily="50" charset="-127"/>
                </a:rPr>
                <a:t>스마트폰</a:t>
              </a:r>
              <a:r>
                <a:rPr lang="ko-KR" altLang="en-US" b="1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 기종은 어떻게 확인 가능한가요</a:t>
              </a:r>
              <a:r>
                <a:rPr lang="en-US" altLang="ko-KR" b="1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?</a:t>
              </a:r>
              <a:endParaRPr lang="ko-KR" altLang="en-US" b="1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41" name="직사각형 40"/>
            <p:cNvSpPr/>
            <p:nvPr/>
          </p:nvSpPr>
          <p:spPr>
            <a:xfrm>
              <a:off x="1036522" y="1383159"/>
              <a:ext cx="556563" cy="461665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  <a:scene3d>
                <a:camera prst="orthographicFront"/>
                <a:lightRig rig="flat" dir="tl"/>
              </a:scene3d>
              <a:sp3d contourW="19050" prstMaterial="clear">
                <a:bevelT w="50800" h="50800"/>
                <a:contourClr>
                  <a:schemeClr val="accent5">
                    <a:tint val="70000"/>
                    <a:satMod val="180000"/>
                    <a:alpha val="70000"/>
                  </a:schemeClr>
                </a:contourClr>
              </a:sp3d>
            </a:bodyPr>
            <a:lstStyle/>
            <a:p>
              <a:pPr algn="ctr"/>
              <a:r>
                <a:rPr lang="en-US" altLang="ko-KR" sz="2400" cap="none" spc="0" dirty="0">
                  <a:ln/>
                  <a:solidFill>
                    <a:srgbClr val="0066FF"/>
                  </a:solidFill>
                  <a:effectLst/>
                </a:rPr>
                <a:t>Q</a:t>
              </a:r>
              <a:r>
                <a:rPr lang="en-US" altLang="ko-KR" sz="1400" dirty="0">
                  <a:ln/>
                  <a:solidFill>
                    <a:srgbClr val="0066FF"/>
                  </a:solidFill>
                </a:rPr>
                <a:t>5</a:t>
              </a:r>
              <a:r>
                <a:rPr lang="en-US" altLang="ko-KR" sz="1200" cap="none" spc="0" dirty="0">
                  <a:ln/>
                  <a:solidFill>
                    <a:srgbClr val="0066FF"/>
                  </a:solidFill>
                  <a:effectLst/>
                </a:rPr>
                <a:t>.</a:t>
              </a:r>
            </a:p>
          </p:txBody>
        </p:sp>
        <p:sp>
          <p:nvSpPr>
            <p:cNvPr id="42" name="직사각형 41"/>
            <p:cNvSpPr/>
            <p:nvPr/>
          </p:nvSpPr>
          <p:spPr>
            <a:xfrm>
              <a:off x="1352600" y="1916832"/>
              <a:ext cx="319318" cy="338554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  <a:scene3d>
                <a:camera prst="orthographicFront"/>
                <a:lightRig rig="flat" dir="tl"/>
              </a:scene3d>
              <a:sp3d contourW="19050" prstMaterial="clear">
                <a:bevelT w="50800" h="50800"/>
                <a:contourClr>
                  <a:schemeClr val="accent5">
                    <a:tint val="70000"/>
                    <a:satMod val="180000"/>
                    <a:alpha val="70000"/>
                  </a:schemeClr>
                </a:contourClr>
              </a:sp3d>
            </a:bodyPr>
            <a:lstStyle/>
            <a:p>
              <a:pPr algn="ctr"/>
              <a:r>
                <a:rPr lang="en-US" altLang="ko-KR" sz="1600" dirty="0">
                  <a:ln/>
                  <a:solidFill>
                    <a:srgbClr val="28BECE"/>
                  </a:solidFill>
                </a:rPr>
                <a:t>A</a:t>
              </a:r>
              <a:endParaRPr lang="en-US" altLang="ko-KR" sz="1200" cap="none" spc="0" dirty="0">
                <a:ln/>
                <a:solidFill>
                  <a:srgbClr val="28BECE"/>
                </a:solidFill>
                <a:effectLst/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1640631" y="1916832"/>
              <a:ext cx="7264061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ko-KR" altLang="en-US" sz="1600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① 전자바우처시스템 공지사항 및 포털 내 메뉴</a:t>
              </a:r>
              <a:r>
                <a:rPr lang="en-US" altLang="ko-KR" sz="1600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, </a:t>
              </a:r>
              <a:r>
                <a:rPr lang="ko-KR" altLang="en-US" sz="1600" dirty="0" err="1">
                  <a:latin typeface="맑은 고딕" panose="020B0503020000020004" pitchFamily="50" charset="-127"/>
                  <a:ea typeface="맑은 고딕" panose="020B0503020000020004" pitchFamily="50" charset="-127"/>
                </a:rPr>
                <a:t>결제앱에서</a:t>
              </a:r>
              <a:r>
                <a:rPr lang="ko-KR" altLang="en-US" sz="1600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 확인가능</a:t>
              </a:r>
              <a:endParaRPr lang="en-US" altLang="ko-KR" sz="1600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>
                <a:lnSpc>
                  <a:spcPct val="150000"/>
                </a:lnSpc>
              </a:pPr>
              <a:r>
                <a:rPr lang="ko-KR" altLang="en-US" sz="1600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② 등록 하고자 하는 기종이 시스템에 없을 경우 </a:t>
              </a:r>
              <a:r>
                <a:rPr lang="en-US" altLang="ko-KR" sz="1600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1566-3232, 4</a:t>
              </a:r>
              <a:r>
                <a:rPr lang="ko-KR" altLang="en-US" sz="1600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번으로 등록요청</a:t>
              </a:r>
              <a:endParaRPr lang="ko-KR" altLang="en-US" sz="1600" dirty="0"/>
            </a:p>
          </p:txBody>
        </p:sp>
      </p:grpSp>
      <p:sp>
        <p:nvSpPr>
          <p:cNvPr id="44" name="직사각형 43"/>
          <p:cNvSpPr/>
          <p:nvPr/>
        </p:nvSpPr>
        <p:spPr>
          <a:xfrm>
            <a:off x="992560" y="3032956"/>
            <a:ext cx="2472126" cy="360040"/>
          </a:xfrm>
          <a:prstGeom prst="rect">
            <a:avLst/>
          </a:prstGeom>
          <a:solidFill>
            <a:srgbClr val="FF9F8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 err="1"/>
              <a:t>전자바우처</a:t>
            </a:r>
            <a:r>
              <a:rPr lang="ko-KR" altLang="en-US" sz="1600" b="1" dirty="0"/>
              <a:t> 시스템</a:t>
            </a: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651" t="25520" r="54376" b="30063"/>
          <a:stretch/>
        </p:blipFill>
        <p:spPr bwMode="auto">
          <a:xfrm>
            <a:off x="3584848" y="3501008"/>
            <a:ext cx="2472126" cy="27363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 descr="Y:\2020년\11. 전자바우처 인프라\01.카드\02.결제가능 스마트폰 테스트\01월\결과보고\시스템 화면.PN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514"/>
          <a:stretch/>
        </p:blipFill>
        <p:spPr bwMode="auto">
          <a:xfrm>
            <a:off x="992560" y="3501009"/>
            <a:ext cx="2472126" cy="27363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7" name="직사각형 46"/>
          <p:cNvSpPr/>
          <p:nvPr/>
        </p:nvSpPr>
        <p:spPr>
          <a:xfrm>
            <a:off x="3584848" y="3032956"/>
            <a:ext cx="2472126" cy="360040"/>
          </a:xfrm>
          <a:prstGeom prst="rect">
            <a:avLst/>
          </a:prstGeom>
          <a:solidFill>
            <a:srgbClr val="FF9F8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 err="1"/>
              <a:t>전자바우처</a:t>
            </a:r>
            <a:r>
              <a:rPr lang="ko-KR" altLang="en-US" sz="1600" b="1" dirty="0"/>
              <a:t> 포털</a:t>
            </a:r>
          </a:p>
        </p:txBody>
      </p:sp>
      <p:sp>
        <p:nvSpPr>
          <p:cNvPr id="49" name="직사각형 48"/>
          <p:cNvSpPr/>
          <p:nvPr/>
        </p:nvSpPr>
        <p:spPr>
          <a:xfrm>
            <a:off x="6177136" y="3032956"/>
            <a:ext cx="2472126" cy="360040"/>
          </a:xfrm>
          <a:prstGeom prst="rect">
            <a:avLst/>
          </a:prstGeom>
          <a:solidFill>
            <a:srgbClr val="FF9F8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 err="1"/>
              <a:t>전자바우처</a:t>
            </a:r>
            <a:r>
              <a:rPr lang="ko-KR" altLang="en-US" sz="1600" b="1" dirty="0"/>
              <a:t> </a:t>
            </a:r>
            <a:r>
              <a:rPr lang="ko-KR" altLang="en-US" sz="1600" b="1" dirty="0" err="1"/>
              <a:t>결제앱</a:t>
            </a:r>
            <a:endParaRPr lang="ko-KR" altLang="en-US" sz="1600" b="1" dirty="0"/>
          </a:p>
        </p:txBody>
      </p:sp>
      <p:sp>
        <p:nvSpPr>
          <p:cNvPr id="50" name="직사각형 49"/>
          <p:cNvSpPr/>
          <p:nvPr/>
        </p:nvSpPr>
        <p:spPr>
          <a:xfrm>
            <a:off x="5272661" y="5229200"/>
            <a:ext cx="760459" cy="1008112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4" name="그림 33"/>
          <p:cNvPicPr preferRelativeResize="0">
            <a:picLocks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9168" y="3500824"/>
            <a:ext cx="2473200" cy="2736000"/>
          </a:xfrm>
          <a:prstGeom prst="rect">
            <a:avLst/>
          </a:prstGeom>
        </p:spPr>
      </p:pic>
      <p:sp>
        <p:nvSpPr>
          <p:cNvPr id="51" name="직사각형 50"/>
          <p:cNvSpPr/>
          <p:nvPr/>
        </p:nvSpPr>
        <p:spPr>
          <a:xfrm>
            <a:off x="6640813" y="5503492"/>
            <a:ext cx="1552547" cy="301772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9" name="직사각형 58">
            <a:extLst>
              <a:ext uri="{FF2B5EF4-FFF2-40B4-BE49-F238E27FC236}">
                <a16:creationId xmlns:a16="http://schemas.microsoft.com/office/drawing/2014/main" id="{FFD3BAB3-E24D-437C-AC87-590989D4BC25}"/>
              </a:ext>
            </a:extLst>
          </p:cNvPr>
          <p:cNvSpPr/>
          <p:nvPr/>
        </p:nvSpPr>
        <p:spPr>
          <a:xfrm>
            <a:off x="9201473" y="6361583"/>
            <a:ext cx="432048" cy="30777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ko-KR" sz="1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en-US" altLang="ko-KR" sz="1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0</a:t>
            </a:r>
            <a:endParaRPr lang="en-US" altLang="ko-KR" sz="1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874914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2E49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직사각형 36"/>
          <p:cNvSpPr/>
          <p:nvPr/>
        </p:nvSpPr>
        <p:spPr>
          <a:xfrm>
            <a:off x="272480" y="185826"/>
            <a:ext cx="9361040" cy="6480720"/>
          </a:xfrm>
          <a:prstGeom prst="rect">
            <a:avLst/>
          </a:prstGeom>
          <a:pattFill prst="dotGrid">
            <a:fgClr>
              <a:schemeClr val="accent3">
                <a:lumMod val="20000"/>
                <a:lumOff val="80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250000"/>
              </a:lnSpc>
            </a:pPr>
            <a:endParaRPr lang="ko-KR" altLang="en-US" dirty="0"/>
          </a:p>
        </p:txBody>
      </p:sp>
      <p:cxnSp>
        <p:nvCxnSpPr>
          <p:cNvPr id="46" name="직선 연결선 45"/>
          <p:cNvCxnSpPr/>
          <p:nvPr/>
        </p:nvCxnSpPr>
        <p:spPr>
          <a:xfrm>
            <a:off x="671926" y="762983"/>
            <a:ext cx="5721233" cy="0"/>
          </a:xfrm>
          <a:prstGeom prst="line">
            <a:avLst/>
          </a:prstGeom>
          <a:ln w="22225">
            <a:solidFill>
              <a:srgbClr val="C2E49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TextBox 46"/>
          <p:cNvSpPr txBox="1"/>
          <p:nvPr/>
        </p:nvSpPr>
        <p:spPr>
          <a:xfrm>
            <a:off x="344488" y="239763"/>
            <a:ext cx="55684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dirty="0"/>
              <a:t>  </a:t>
            </a:r>
            <a:r>
              <a:rPr lang="en-US" altLang="ko-KR" sz="2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07. </a:t>
            </a:r>
            <a:r>
              <a:rPr lang="ko-KR" altLang="en-US" sz="2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스마트폰 결제 자주 묻는 </a:t>
            </a:r>
            <a:r>
              <a:rPr lang="en-US" altLang="ko-KR" sz="2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FAQ</a:t>
            </a:r>
            <a:endParaRPr lang="ko-KR" altLang="en-US" sz="22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9" name="직사각형 48"/>
          <p:cNvSpPr/>
          <p:nvPr/>
        </p:nvSpPr>
        <p:spPr>
          <a:xfrm>
            <a:off x="671926" y="1124744"/>
            <a:ext cx="8601554" cy="5220579"/>
          </a:xfrm>
          <a:prstGeom prst="rect">
            <a:avLst/>
          </a:prstGeom>
          <a:solidFill>
            <a:srgbClr val="DCF1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ko-KR" altLang="en-US" dirty="0"/>
          </a:p>
        </p:txBody>
      </p:sp>
      <p:grpSp>
        <p:nvGrpSpPr>
          <p:cNvPr id="32" name="그룹 31"/>
          <p:cNvGrpSpPr/>
          <p:nvPr/>
        </p:nvGrpSpPr>
        <p:grpSpPr>
          <a:xfrm>
            <a:off x="1045270" y="2927759"/>
            <a:ext cx="7868170" cy="1317696"/>
            <a:chOff x="1045270" y="4766868"/>
            <a:chExt cx="7868170" cy="1317696"/>
          </a:xfrm>
        </p:grpSpPr>
        <p:sp>
          <p:nvSpPr>
            <p:cNvPr id="33" name="TextBox 32"/>
            <p:cNvSpPr txBox="1"/>
            <p:nvPr/>
          </p:nvSpPr>
          <p:spPr>
            <a:xfrm>
              <a:off x="1505364" y="4828484"/>
              <a:ext cx="740807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b="1" dirty="0" err="1">
                  <a:latin typeface="맑은 고딕" panose="020B0503020000020004" pitchFamily="50" charset="-127"/>
                  <a:ea typeface="맑은 고딕" panose="020B0503020000020004" pitchFamily="50" charset="-127"/>
                </a:rPr>
                <a:t>와이파이</a:t>
              </a:r>
              <a:r>
                <a:rPr lang="en-US" altLang="ko-KR" b="1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(WIFI)</a:t>
              </a:r>
              <a:r>
                <a:rPr lang="ko-KR" altLang="en-US" b="1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가 연결되면 </a:t>
              </a:r>
              <a:r>
                <a:rPr lang="ko-KR" altLang="en-US" b="1" dirty="0" err="1">
                  <a:latin typeface="맑은 고딕" panose="020B0503020000020004" pitchFamily="50" charset="-127"/>
                  <a:ea typeface="맑은 고딕" panose="020B0503020000020004" pitchFamily="50" charset="-127"/>
                </a:rPr>
                <a:t>결제앱을</a:t>
              </a:r>
              <a:r>
                <a:rPr lang="ko-KR" altLang="en-US" b="1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 통해 결제가 불가하나요</a:t>
              </a:r>
              <a:r>
                <a:rPr lang="en-US" altLang="ko-KR" b="1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? </a:t>
              </a:r>
              <a:r>
                <a:rPr lang="ko-KR" altLang="en-US" b="1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 </a:t>
              </a:r>
            </a:p>
          </p:txBody>
        </p:sp>
        <p:sp>
          <p:nvSpPr>
            <p:cNvPr id="34" name="직사각형 33"/>
            <p:cNvSpPr/>
            <p:nvPr/>
          </p:nvSpPr>
          <p:spPr>
            <a:xfrm>
              <a:off x="1045270" y="4766868"/>
              <a:ext cx="556563" cy="461665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  <a:scene3d>
                <a:camera prst="orthographicFront"/>
                <a:lightRig rig="flat" dir="tl"/>
              </a:scene3d>
              <a:sp3d contourW="19050" prstMaterial="clear">
                <a:bevelT w="50800" h="50800"/>
                <a:contourClr>
                  <a:schemeClr val="accent5">
                    <a:tint val="70000"/>
                    <a:satMod val="180000"/>
                    <a:alpha val="70000"/>
                  </a:schemeClr>
                </a:contourClr>
              </a:sp3d>
            </a:bodyPr>
            <a:lstStyle/>
            <a:p>
              <a:pPr algn="ctr"/>
              <a:r>
                <a:rPr lang="en-US" altLang="ko-KR" sz="2400" cap="none" spc="0" dirty="0">
                  <a:ln/>
                  <a:solidFill>
                    <a:srgbClr val="0066FF"/>
                  </a:solidFill>
                  <a:effectLst/>
                </a:rPr>
                <a:t>Q</a:t>
              </a:r>
              <a:r>
                <a:rPr lang="en-US" altLang="ko-KR" sz="1400" dirty="0">
                  <a:ln/>
                  <a:solidFill>
                    <a:srgbClr val="0066FF"/>
                  </a:solidFill>
                </a:rPr>
                <a:t>7</a:t>
              </a:r>
              <a:r>
                <a:rPr lang="en-US" altLang="ko-KR" sz="1200" cap="none" spc="0" dirty="0">
                  <a:ln/>
                  <a:solidFill>
                    <a:srgbClr val="0066FF"/>
                  </a:solidFill>
                  <a:effectLst/>
                </a:rPr>
                <a:t>.</a:t>
              </a: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1640631" y="5301208"/>
              <a:ext cx="7128793" cy="78335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ko-KR" altLang="en-US" sz="1600" dirty="0" err="1">
                  <a:latin typeface="맑은 고딕" panose="020B0503020000020004" pitchFamily="50" charset="-127"/>
                  <a:ea typeface="맑은 고딕" panose="020B0503020000020004" pitchFamily="50" charset="-127"/>
                </a:rPr>
                <a:t>와이파이가</a:t>
              </a:r>
              <a:r>
                <a:rPr lang="ko-KR" altLang="en-US" sz="1600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 연결될 경우</a:t>
              </a:r>
              <a:r>
                <a:rPr lang="en-US" altLang="ko-KR" sz="1600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, </a:t>
              </a:r>
              <a:r>
                <a:rPr lang="ko-KR" altLang="en-US" sz="1600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보안에 취약할 수 있기 때문에 </a:t>
              </a:r>
              <a:r>
                <a:rPr lang="ko-KR" altLang="en-US" sz="1600" dirty="0" err="1">
                  <a:latin typeface="맑은 고딕" panose="020B0503020000020004" pitchFamily="50" charset="-127"/>
                  <a:ea typeface="맑은 고딕" panose="020B0503020000020004" pitchFamily="50" charset="-127"/>
                </a:rPr>
                <a:t>바우처</a:t>
              </a:r>
              <a:r>
                <a:rPr lang="ko-KR" altLang="en-US" sz="1600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 결제가 불가하도록 되어있습니다</a:t>
              </a:r>
              <a:r>
                <a:rPr lang="en-US" altLang="ko-KR" sz="1600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.</a:t>
              </a:r>
            </a:p>
          </p:txBody>
        </p:sp>
        <p:sp>
          <p:nvSpPr>
            <p:cNvPr id="36" name="직사각형 35"/>
            <p:cNvSpPr/>
            <p:nvPr/>
          </p:nvSpPr>
          <p:spPr>
            <a:xfrm>
              <a:off x="1352600" y="5301208"/>
              <a:ext cx="319318" cy="338554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  <a:scene3d>
                <a:camera prst="orthographicFront"/>
                <a:lightRig rig="flat" dir="tl"/>
              </a:scene3d>
              <a:sp3d contourW="19050" prstMaterial="clear">
                <a:bevelT w="50800" h="50800"/>
                <a:contourClr>
                  <a:schemeClr val="accent5">
                    <a:tint val="70000"/>
                    <a:satMod val="180000"/>
                    <a:alpha val="70000"/>
                  </a:schemeClr>
                </a:contourClr>
              </a:sp3d>
            </a:bodyPr>
            <a:lstStyle/>
            <a:p>
              <a:pPr algn="ctr"/>
              <a:r>
                <a:rPr lang="en-US" altLang="ko-KR" sz="1600" dirty="0">
                  <a:ln/>
                  <a:solidFill>
                    <a:srgbClr val="28BECE"/>
                  </a:solidFill>
                </a:rPr>
                <a:t>A</a:t>
              </a:r>
              <a:endParaRPr lang="en-US" altLang="ko-KR" sz="1200" cap="none" spc="0" dirty="0">
                <a:ln/>
                <a:solidFill>
                  <a:srgbClr val="28BECE"/>
                </a:solidFill>
                <a:effectLst/>
              </a:endParaRPr>
            </a:p>
          </p:txBody>
        </p:sp>
      </p:grpSp>
      <p:grpSp>
        <p:nvGrpSpPr>
          <p:cNvPr id="59" name="그룹 58"/>
          <p:cNvGrpSpPr/>
          <p:nvPr/>
        </p:nvGrpSpPr>
        <p:grpSpPr>
          <a:xfrm>
            <a:off x="1045270" y="4677399"/>
            <a:ext cx="7868170" cy="1365337"/>
            <a:chOff x="1045270" y="4766868"/>
            <a:chExt cx="7868170" cy="1365337"/>
          </a:xfrm>
        </p:grpSpPr>
        <p:sp>
          <p:nvSpPr>
            <p:cNvPr id="60" name="TextBox 59"/>
            <p:cNvSpPr txBox="1"/>
            <p:nvPr/>
          </p:nvSpPr>
          <p:spPr>
            <a:xfrm>
              <a:off x="1505364" y="4828484"/>
              <a:ext cx="740807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b="1" dirty="0" err="1">
                  <a:latin typeface="맑은 고딕" panose="020B0503020000020004" pitchFamily="50" charset="-127"/>
                  <a:ea typeface="맑은 고딕" panose="020B0503020000020004" pitchFamily="50" charset="-127"/>
                </a:rPr>
                <a:t>스마트폰을</a:t>
              </a:r>
              <a:r>
                <a:rPr lang="ko-KR" altLang="en-US" b="1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 활용할 경우 데이터 사용량은 얼마나 되나요</a:t>
              </a:r>
              <a:r>
                <a:rPr lang="en-US" altLang="ko-KR" b="1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? </a:t>
              </a:r>
              <a:r>
                <a:rPr lang="ko-KR" altLang="en-US" b="1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 </a:t>
              </a:r>
            </a:p>
          </p:txBody>
        </p:sp>
        <p:sp>
          <p:nvSpPr>
            <p:cNvPr id="61" name="직사각형 60"/>
            <p:cNvSpPr/>
            <p:nvPr/>
          </p:nvSpPr>
          <p:spPr>
            <a:xfrm>
              <a:off x="1045270" y="4766868"/>
              <a:ext cx="556563" cy="461665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  <a:scene3d>
                <a:camera prst="orthographicFront"/>
                <a:lightRig rig="flat" dir="tl"/>
              </a:scene3d>
              <a:sp3d contourW="19050" prstMaterial="clear">
                <a:bevelT w="50800" h="50800"/>
                <a:contourClr>
                  <a:schemeClr val="accent5">
                    <a:tint val="70000"/>
                    <a:satMod val="180000"/>
                    <a:alpha val="70000"/>
                  </a:schemeClr>
                </a:contourClr>
              </a:sp3d>
            </a:bodyPr>
            <a:lstStyle/>
            <a:p>
              <a:pPr algn="ctr"/>
              <a:r>
                <a:rPr lang="en-US" altLang="ko-KR" sz="2400" cap="none" spc="0" dirty="0">
                  <a:ln/>
                  <a:solidFill>
                    <a:srgbClr val="0066FF"/>
                  </a:solidFill>
                  <a:effectLst/>
                </a:rPr>
                <a:t>Q</a:t>
              </a:r>
              <a:r>
                <a:rPr lang="en-US" altLang="ko-KR" sz="1400" dirty="0">
                  <a:ln/>
                  <a:solidFill>
                    <a:srgbClr val="0066FF"/>
                  </a:solidFill>
                </a:rPr>
                <a:t>8</a:t>
              </a:r>
              <a:r>
                <a:rPr lang="en-US" altLang="ko-KR" sz="1200" cap="none" spc="0" dirty="0">
                  <a:ln/>
                  <a:solidFill>
                    <a:srgbClr val="0066FF"/>
                  </a:solidFill>
                  <a:effectLst/>
                </a:rPr>
                <a:t>.</a:t>
              </a:r>
            </a:p>
          </p:txBody>
        </p:sp>
        <p:sp>
          <p:nvSpPr>
            <p:cNvPr id="62" name="TextBox 61"/>
            <p:cNvSpPr txBox="1"/>
            <p:nvPr/>
          </p:nvSpPr>
          <p:spPr>
            <a:xfrm>
              <a:off x="1640631" y="5301208"/>
              <a:ext cx="7128793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ko-KR" altLang="en-US" sz="1600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데이터 사용량을 분석한 결과</a:t>
              </a:r>
              <a:r>
                <a:rPr lang="en-US" altLang="ko-KR" sz="1600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 </a:t>
              </a:r>
              <a:r>
                <a:rPr lang="ko-KR" altLang="en-US" sz="1600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최대 </a:t>
              </a:r>
              <a:r>
                <a:rPr lang="en-US" altLang="ko-KR" sz="1600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5MB</a:t>
              </a:r>
              <a:r>
                <a:rPr lang="ko-KR" altLang="en-US" sz="1600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 이하로 매우 미미한 수준입니다</a:t>
              </a:r>
              <a:r>
                <a:rPr lang="en-US" altLang="ko-KR" sz="1600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.</a:t>
              </a:r>
            </a:p>
            <a:p>
              <a:pPr>
                <a:lnSpc>
                  <a:spcPct val="150000"/>
                </a:lnSpc>
              </a:pPr>
              <a:r>
                <a:rPr lang="ko-KR" altLang="en-US" sz="1600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단</a:t>
              </a:r>
              <a:r>
                <a:rPr lang="en-US" altLang="ko-KR" sz="1600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, </a:t>
              </a:r>
              <a:r>
                <a:rPr lang="ko-KR" altLang="en-US" sz="1600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데이터 사용량은 결제건수와 통신망</a:t>
              </a:r>
              <a:r>
                <a:rPr lang="en-US" altLang="ko-KR" sz="1600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, </a:t>
              </a:r>
              <a:r>
                <a:rPr lang="ko-KR" altLang="en-US" sz="1600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기종 등에 따라 상이할 수 있습니다</a:t>
              </a:r>
              <a:r>
                <a:rPr lang="en-US" altLang="ko-KR" sz="1600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. </a:t>
              </a:r>
            </a:p>
          </p:txBody>
        </p:sp>
        <p:sp>
          <p:nvSpPr>
            <p:cNvPr id="63" name="직사각형 62"/>
            <p:cNvSpPr/>
            <p:nvPr/>
          </p:nvSpPr>
          <p:spPr>
            <a:xfrm>
              <a:off x="1352600" y="5301208"/>
              <a:ext cx="319318" cy="338554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  <a:scene3d>
                <a:camera prst="orthographicFront"/>
                <a:lightRig rig="flat" dir="tl"/>
              </a:scene3d>
              <a:sp3d contourW="19050" prstMaterial="clear">
                <a:bevelT w="50800" h="50800"/>
                <a:contourClr>
                  <a:schemeClr val="accent5">
                    <a:tint val="70000"/>
                    <a:satMod val="180000"/>
                    <a:alpha val="70000"/>
                  </a:schemeClr>
                </a:contourClr>
              </a:sp3d>
            </a:bodyPr>
            <a:lstStyle/>
            <a:p>
              <a:pPr algn="ctr"/>
              <a:r>
                <a:rPr lang="en-US" altLang="ko-KR" sz="1600" dirty="0">
                  <a:ln/>
                  <a:solidFill>
                    <a:srgbClr val="28BECE"/>
                  </a:solidFill>
                </a:rPr>
                <a:t>A</a:t>
              </a:r>
              <a:endParaRPr lang="en-US" altLang="ko-KR" sz="1200" cap="none" spc="0" dirty="0">
                <a:ln/>
                <a:solidFill>
                  <a:srgbClr val="28BECE"/>
                </a:solidFill>
                <a:effectLst/>
              </a:endParaRPr>
            </a:p>
          </p:txBody>
        </p:sp>
      </p:grpSp>
      <p:grpSp>
        <p:nvGrpSpPr>
          <p:cNvPr id="38" name="그룹 37"/>
          <p:cNvGrpSpPr/>
          <p:nvPr/>
        </p:nvGrpSpPr>
        <p:grpSpPr>
          <a:xfrm>
            <a:off x="1049115" y="1556792"/>
            <a:ext cx="7868170" cy="995338"/>
            <a:chOff x="1036522" y="1383159"/>
            <a:chExt cx="7868170" cy="995338"/>
          </a:xfrm>
        </p:grpSpPr>
        <p:sp>
          <p:nvSpPr>
            <p:cNvPr id="40" name="TextBox 39"/>
            <p:cNvSpPr txBox="1"/>
            <p:nvPr/>
          </p:nvSpPr>
          <p:spPr>
            <a:xfrm>
              <a:off x="1496616" y="1444775"/>
              <a:ext cx="740807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b="1" spc="-140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스마트폰으로 결제 시 위치 정보가 공유가 되나요</a:t>
              </a:r>
              <a:r>
                <a:rPr lang="en-US" altLang="ko-KR" b="1" spc="-140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?</a:t>
              </a:r>
              <a:endParaRPr lang="ko-KR" altLang="en-US" b="1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41" name="직사각형 40"/>
            <p:cNvSpPr/>
            <p:nvPr/>
          </p:nvSpPr>
          <p:spPr>
            <a:xfrm>
              <a:off x="1036522" y="1383159"/>
              <a:ext cx="556563" cy="461665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  <a:scene3d>
                <a:camera prst="orthographicFront"/>
                <a:lightRig rig="flat" dir="tl"/>
              </a:scene3d>
              <a:sp3d contourW="19050" prstMaterial="clear">
                <a:bevelT w="50800" h="50800"/>
                <a:contourClr>
                  <a:schemeClr val="accent5">
                    <a:tint val="70000"/>
                    <a:satMod val="180000"/>
                    <a:alpha val="70000"/>
                  </a:schemeClr>
                </a:contourClr>
              </a:sp3d>
            </a:bodyPr>
            <a:lstStyle/>
            <a:p>
              <a:pPr algn="ctr"/>
              <a:r>
                <a:rPr lang="en-US" altLang="ko-KR" sz="2400" cap="none" spc="0" dirty="0">
                  <a:ln/>
                  <a:solidFill>
                    <a:srgbClr val="0066FF"/>
                  </a:solidFill>
                  <a:effectLst/>
                </a:rPr>
                <a:t>Q</a:t>
              </a:r>
              <a:r>
                <a:rPr lang="en-US" altLang="ko-KR" sz="1400" dirty="0">
                  <a:ln/>
                  <a:solidFill>
                    <a:srgbClr val="0066FF"/>
                  </a:solidFill>
                </a:rPr>
                <a:t>6</a:t>
              </a:r>
              <a:r>
                <a:rPr lang="en-US" altLang="ko-KR" sz="1200" cap="none" spc="0" dirty="0">
                  <a:ln/>
                  <a:solidFill>
                    <a:srgbClr val="0066FF"/>
                  </a:solidFill>
                  <a:effectLst/>
                </a:rPr>
                <a:t>.</a:t>
              </a:r>
            </a:p>
          </p:txBody>
        </p:sp>
        <p:sp>
          <p:nvSpPr>
            <p:cNvPr id="42" name="직사각형 41"/>
            <p:cNvSpPr/>
            <p:nvPr/>
          </p:nvSpPr>
          <p:spPr>
            <a:xfrm>
              <a:off x="1352600" y="1916832"/>
              <a:ext cx="319318" cy="338554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  <a:scene3d>
                <a:camera prst="orthographicFront"/>
                <a:lightRig rig="flat" dir="tl"/>
              </a:scene3d>
              <a:sp3d contourW="19050" prstMaterial="clear">
                <a:bevelT w="50800" h="50800"/>
                <a:contourClr>
                  <a:schemeClr val="accent5">
                    <a:tint val="70000"/>
                    <a:satMod val="180000"/>
                    <a:alpha val="70000"/>
                  </a:schemeClr>
                </a:contourClr>
              </a:sp3d>
            </a:bodyPr>
            <a:lstStyle/>
            <a:p>
              <a:pPr algn="ctr"/>
              <a:r>
                <a:rPr lang="en-US" altLang="ko-KR" sz="1600" dirty="0">
                  <a:ln/>
                  <a:solidFill>
                    <a:srgbClr val="28BECE"/>
                  </a:solidFill>
                </a:rPr>
                <a:t>A</a:t>
              </a:r>
              <a:endParaRPr lang="en-US" altLang="ko-KR" sz="1200" cap="none" spc="0" dirty="0">
                <a:ln/>
                <a:solidFill>
                  <a:srgbClr val="28BECE"/>
                </a:solidFill>
                <a:effectLst/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1640631" y="1916832"/>
              <a:ext cx="7264061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ko-KR" altLang="en-US" sz="1600" dirty="0" err="1">
                  <a:latin typeface="맑은 고딕" panose="020B0503020000020004" pitchFamily="50" charset="-127"/>
                  <a:ea typeface="맑은 고딕" panose="020B0503020000020004" pitchFamily="50" charset="-127"/>
                </a:rPr>
                <a:t>스마트폰으로</a:t>
              </a:r>
              <a:r>
                <a:rPr lang="ko-KR" altLang="en-US" sz="1600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 결제 활용 시 위치정보는 제공 되고 있지 않습니다</a:t>
              </a:r>
              <a:r>
                <a:rPr lang="en-US" altLang="ko-KR" sz="1600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.</a:t>
              </a:r>
              <a:endParaRPr lang="ko-KR" altLang="en-US" sz="1050" dirty="0"/>
            </a:p>
          </p:txBody>
        </p:sp>
      </p:grpSp>
      <p:sp>
        <p:nvSpPr>
          <p:cNvPr id="50" name="직사각형 49"/>
          <p:cNvSpPr/>
          <p:nvPr/>
        </p:nvSpPr>
        <p:spPr>
          <a:xfrm>
            <a:off x="272480" y="6361583"/>
            <a:ext cx="399446" cy="30777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ko-KR" sz="1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21</a:t>
            </a:r>
            <a:endParaRPr lang="en-US" altLang="ko-KR" sz="1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723441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2E49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직사각형 21"/>
          <p:cNvSpPr/>
          <p:nvPr/>
        </p:nvSpPr>
        <p:spPr>
          <a:xfrm>
            <a:off x="272480" y="185826"/>
            <a:ext cx="9361040" cy="6480720"/>
          </a:xfrm>
          <a:prstGeom prst="rect">
            <a:avLst/>
          </a:prstGeom>
          <a:pattFill prst="dotGrid">
            <a:fgClr>
              <a:schemeClr val="accent3">
                <a:lumMod val="20000"/>
                <a:lumOff val="80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250000"/>
              </a:lnSpc>
            </a:pPr>
            <a:endParaRPr lang="ko-KR" altLang="en-US" dirty="0"/>
          </a:p>
        </p:txBody>
      </p:sp>
      <p:sp>
        <p:nvSpPr>
          <p:cNvPr id="29" name="직사각형 28"/>
          <p:cNvSpPr/>
          <p:nvPr/>
        </p:nvSpPr>
        <p:spPr>
          <a:xfrm>
            <a:off x="848544" y="2996952"/>
            <a:ext cx="6480720" cy="21602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2021</a:t>
            </a:r>
            <a:r>
              <a:rPr lang="ko-KR" altLang="en-US" sz="14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년  </a:t>
            </a:r>
            <a:r>
              <a:rPr lang="en-US" altLang="ko-KR" sz="14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11</a:t>
            </a:r>
            <a:r>
              <a:rPr lang="ko-KR" altLang="en-US" sz="14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월  </a:t>
            </a:r>
            <a:r>
              <a:rPr lang="ko-KR" altLang="en-US" sz="14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인쇄</a:t>
            </a:r>
            <a:endParaRPr lang="en-US" altLang="ko-KR" sz="1400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endParaRPr lang="en-US" altLang="ko-KR" sz="1400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en-US" altLang="ko-KR" sz="14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2021</a:t>
            </a:r>
            <a:r>
              <a:rPr lang="ko-KR" altLang="en-US" sz="14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년  </a:t>
            </a:r>
            <a:r>
              <a:rPr lang="en-US" altLang="ko-KR" sz="14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11</a:t>
            </a:r>
            <a:r>
              <a:rPr lang="ko-KR" altLang="en-US" sz="14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월  </a:t>
            </a:r>
            <a:r>
              <a:rPr lang="ko-KR" altLang="en-US" sz="14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발행</a:t>
            </a:r>
            <a:endParaRPr lang="en-US" altLang="ko-KR" sz="1400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endParaRPr lang="en-US" altLang="ko-KR" sz="1400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ko-KR" altLang="en-US" sz="14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발 행 </a:t>
            </a:r>
            <a:r>
              <a:rPr lang="en-US" altLang="ko-KR" sz="14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14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사회보장정보원</a:t>
            </a:r>
            <a:r>
              <a:rPr lang="en-US" altLang="ko-KR" sz="14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4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사회서비스보육본부 재정관리부</a:t>
            </a:r>
            <a:r>
              <a:rPr lang="en-US" altLang="ko-KR" sz="14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r>
              <a:rPr lang="ko-KR" altLang="en-US" sz="14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주 소</a:t>
            </a:r>
            <a:r>
              <a:rPr lang="en-US" altLang="ko-KR" sz="14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4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14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서울특별시 중구 퇴계로 </a:t>
            </a:r>
            <a:r>
              <a:rPr lang="en-US" altLang="ko-KR" sz="14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173(</a:t>
            </a:r>
            <a:r>
              <a:rPr lang="ko-KR" altLang="en-US" sz="14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충무로 </a:t>
            </a:r>
            <a:r>
              <a:rPr lang="en-US" altLang="ko-KR" sz="14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r>
              <a:rPr lang="ko-KR" altLang="en-US" sz="14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가</a:t>
            </a:r>
            <a:r>
              <a:rPr lang="en-US" altLang="ko-KR" sz="14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endParaRPr lang="en-US" altLang="ko-KR" sz="900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en-US" altLang="ko-KR" sz="14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</a:t>
            </a:r>
            <a:r>
              <a:rPr lang="en-US" altLang="ko-KR" sz="12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※ </a:t>
            </a:r>
            <a:r>
              <a:rPr lang="ko-KR" altLang="en-US" sz="12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사전 승인 없이 무단복제를 금함</a:t>
            </a:r>
            <a:endParaRPr lang="en-US" altLang="ko-KR" sz="1200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21" name="Picture 2" descr="Z:\2020\한국사회보장정보원 CI 이미지 파일\PNG\BS 1-07 시그니처_좌우조합(국문)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6856" y="5541684"/>
            <a:ext cx="2673814" cy="4353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직사각형 25"/>
          <p:cNvSpPr/>
          <p:nvPr/>
        </p:nvSpPr>
        <p:spPr>
          <a:xfrm>
            <a:off x="1215143" y="1412776"/>
            <a:ext cx="7554281" cy="982014"/>
          </a:xfrm>
          <a:prstGeom prst="rect">
            <a:avLst/>
          </a:prstGeom>
          <a:noFill/>
          <a:ln w="19050">
            <a:solidFill>
              <a:srgbClr val="28BEC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400" b="1" dirty="0" err="1">
                <a:solidFill>
                  <a:srgbClr val="022FA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전자바우처</a:t>
            </a:r>
            <a:r>
              <a:rPr lang="ko-KR" altLang="en-US" sz="3400" b="1" dirty="0">
                <a:solidFill>
                  <a:srgbClr val="022FA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스마트폰 </a:t>
            </a:r>
            <a:r>
              <a:rPr lang="ko-KR" altLang="en-US" sz="3400" b="1" dirty="0" err="1" smtClean="0">
                <a:solidFill>
                  <a:srgbClr val="022FA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결제간단</a:t>
            </a:r>
            <a:r>
              <a:rPr lang="ko-KR" altLang="en-US" sz="3400" b="1" dirty="0" smtClean="0">
                <a:solidFill>
                  <a:srgbClr val="022FA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3400" b="1" dirty="0">
                <a:solidFill>
                  <a:srgbClr val="022FA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매뉴얼</a:t>
            </a:r>
          </a:p>
        </p:txBody>
      </p:sp>
    </p:spTree>
    <p:extLst>
      <p:ext uri="{BB962C8B-B14F-4D97-AF65-F5344CB8AC3E}">
        <p14:creationId xmlns:p14="http://schemas.microsoft.com/office/powerpoint/2010/main" val="2479644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1532</TotalTime>
  <Words>1347</Words>
  <Application>Microsoft Office PowerPoint</Application>
  <PresentationFormat>A4 용지(210x297mm)</PresentationFormat>
  <Paragraphs>249</Paragraphs>
  <Slides>25</Slides>
  <Notes>20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25</vt:i4>
      </vt:variant>
    </vt:vector>
  </HeadingPairs>
  <TitlesOfParts>
    <vt:vector size="28" baseType="lpstr"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이 진호</dc:creator>
  <cp:lastModifiedBy>이진호 / 주임 / 재정관리부</cp:lastModifiedBy>
  <cp:revision>76</cp:revision>
  <cp:lastPrinted>2021-05-27T01:44:14Z</cp:lastPrinted>
  <dcterms:created xsi:type="dcterms:W3CDTF">2020-04-27T01:04:00Z</dcterms:created>
  <dcterms:modified xsi:type="dcterms:W3CDTF">2021-10-25T09:16:23Z</dcterms:modified>
</cp:coreProperties>
</file>